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handoutMasterIdLst>
    <p:handoutMasterId r:id="rId18"/>
  </p:handout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0" r:id="rId14"/>
    <p:sldId id="268" r:id="rId15"/>
    <p:sldId id="269" r:id="rId16"/>
    <p:sldId id="271" r:id="rId17"/>
  </p:sldIdLst>
  <p:sldSz cx="9144000" cy="6858000" type="screen4x3"/>
  <p:notesSz cx="6797675" cy="99266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78" d="100"/>
          <a:sy n="78" d="100"/>
        </p:scale>
        <p:origin x="-274" y="-72"/>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5659" cy="496332"/>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50443" y="0"/>
            <a:ext cx="2945659" cy="496332"/>
          </a:xfrm>
          <a:prstGeom prst="rect">
            <a:avLst/>
          </a:prstGeom>
        </p:spPr>
        <p:txBody>
          <a:bodyPr vert="horz" lIns="91440" tIns="45720" rIns="91440" bIns="45720" rtlCol="0"/>
          <a:lstStyle>
            <a:lvl1pPr algn="r">
              <a:defRPr sz="1200"/>
            </a:lvl1pPr>
          </a:lstStyle>
          <a:p>
            <a:fld id="{C0D99496-894D-4540-B327-A834842B12BA}" type="datetimeFigureOut">
              <a:rPr lang="en-US" smtClean="0"/>
              <a:t>7/14/2017</a:t>
            </a:fld>
            <a:endParaRPr lang="en-US"/>
          </a:p>
        </p:txBody>
      </p:sp>
      <p:sp>
        <p:nvSpPr>
          <p:cNvPr id="4" name="Footer Placeholder 3"/>
          <p:cNvSpPr>
            <a:spLocks noGrp="1"/>
          </p:cNvSpPr>
          <p:nvPr>
            <p:ph type="ftr" sz="quarter" idx="2"/>
          </p:nvPr>
        </p:nvSpPr>
        <p:spPr>
          <a:xfrm>
            <a:off x="0" y="9428583"/>
            <a:ext cx="2945659" cy="49633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50443" y="9428583"/>
            <a:ext cx="2945659" cy="496332"/>
          </a:xfrm>
          <a:prstGeom prst="rect">
            <a:avLst/>
          </a:prstGeom>
        </p:spPr>
        <p:txBody>
          <a:bodyPr vert="horz" lIns="91440" tIns="45720" rIns="91440" bIns="45720" rtlCol="0" anchor="b"/>
          <a:lstStyle>
            <a:lvl1pPr algn="r">
              <a:defRPr sz="1200"/>
            </a:lvl1pPr>
          </a:lstStyle>
          <a:p>
            <a:fld id="{C1D3A38F-5BD3-3242-8300-39B7C9F6DEC3}" type="slidenum">
              <a:rPr lang="en-US" smtClean="0"/>
              <a:t>‹#›</a:t>
            </a:fld>
            <a:endParaRPr lang="en-US"/>
          </a:p>
        </p:txBody>
      </p:sp>
    </p:spTree>
    <p:extLst>
      <p:ext uri="{BB962C8B-B14F-4D97-AF65-F5344CB8AC3E}">
        <p14:creationId xmlns:p14="http://schemas.microsoft.com/office/powerpoint/2010/main" val="3116918045"/>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png>
</file>

<file path=ppt/media/image20.jpeg>
</file>

<file path=ppt/media/image21.png>
</file>

<file path=ppt/media/image3.png>
</file>

<file path=ppt/media/image4.png>
</file>

<file path=ppt/media/image5.png>
</file>

<file path=ppt/media/image6.pn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GB"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smtClean="0"/>
              <a:t>Click to edit Master subtitle style</a:t>
            </a:r>
            <a:endParaRPr lang="en-US"/>
          </a:p>
        </p:txBody>
      </p:sp>
      <p:sp>
        <p:nvSpPr>
          <p:cNvPr id="4" name="Date Placeholder 3"/>
          <p:cNvSpPr>
            <a:spLocks noGrp="1"/>
          </p:cNvSpPr>
          <p:nvPr>
            <p:ph type="dt" sz="half" idx="10"/>
          </p:nvPr>
        </p:nvSpPr>
        <p:spPr/>
        <p:txBody>
          <a:bodyPr/>
          <a:lstStyle/>
          <a:p>
            <a:fld id="{5C0473CE-63A3-8C49-B0C9-8A860F8A52D0}" type="datetimeFigureOut">
              <a:rPr lang="en-US" smtClean="0"/>
              <a:t>7/14/2017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D10A3B-7434-934B-9EBC-B64CCFC76B41}" type="slidenum">
              <a:rPr lang="en-US" smtClean="0"/>
              <a:t>‹#›</a:t>
            </a:fld>
            <a:endParaRPr lang="en-US"/>
          </a:p>
        </p:txBody>
      </p:sp>
    </p:spTree>
    <p:extLst>
      <p:ext uri="{BB962C8B-B14F-4D97-AF65-F5344CB8AC3E}">
        <p14:creationId xmlns:p14="http://schemas.microsoft.com/office/powerpoint/2010/main" val="392012192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5C0473CE-63A3-8C49-B0C9-8A860F8A52D0}" type="datetimeFigureOut">
              <a:rPr lang="en-US" smtClean="0"/>
              <a:t>7/14/2017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D10A3B-7434-934B-9EBC-B64CCFC76B41}" type="slidenum">
              <a:rPr lang="en-US" smtClean="0"/>
              <a:t>‹#›</a:t>
            </a:fld>
            <a:endParaRPr lang="en-US"/>
          </a:p>
        </p:txBody>
      </p:sp>
    </p:spTree>
    <p:extLst>
      <p:ext uri="{BB962C8B-B14F-4D97-AF65-F5344CB8AC3E}">
        <p14:creationId xmlns:p14="http://schemas.microsoft.com/office/powerpoint/2010/main" val="25124751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GB"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5C0473CE-63A3-8C49-B0C9-8A860F8A52D0}" type="datetimeFigureOut">
              <a:rPr lang="en-US" smtClean="0"/>
              <a:t>7/14/2017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D10A3B-7434-934B-9EBC-B64CCFC76B41}" type="slidenum">
              <a:rPr lang="en-US" smtClean="0"/>
              <a:t>‹#›</a:t>
            </a:fld>
            <a:endParaRPr lang="en-US"/>
          </a:p>
        </p:txBody>
      </p:sp>
    </p:spTree>
    <p:extLst>
      <p:ext uri="{BB962C8B-B14F-4D97-AF65-F5344CB8AC3E}">
        <p14:creationId xmlns:p14="http://schemas.microsoft.com/office/powerpoint/2010/main" val="7571893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idx="1"/>
          </p:nvPr>
        </p:nvSpPr>
        <p:spPr/>
        <p:txBody>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10"/>
          </p:nvPr>
        </p:nvSpPr>
        <p:spPr/>
        <p:txBody>
          <a:bodyPr/>
          <a:lstStyle/>
          <a:p>
            <a:fld id="{5C0473CE-63A3-8C49-B0C9-8A860F8A52D0}" type="datetimeFigureOut">
              <a:rPr lang="en-US" smtClean="0"/>
              <a:t>7/14/2017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D10A3B-7434-934B-9EBC-B64CCFC76B41}" type="slidenum">
              <a:rPr lang="en-US" smtClean="0"/>
              <a:t>‹#›</a:t>
            </a:fld>
            <a:endParaRPr lang="en-US"/>
          </a:p>
        </p:txBody>
      </p:sp>
    </p:spTree>
    <p:extLst>
      <p:ext uri="{BB962C8B-B14F-4D97-AF65-F5344CB8AC3E}">
        <p14:creationId xmlns:p14="http://schemas.microsoft.com/office/powerpoint/2010/main" val="25687451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GB"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smtClean="0"/>
              <a:t>Click to edit Master text styles</a:t>
            </a:r>
          </a:p>
        </p:txBody>
      </p:sp>
      <p:sp>
        <p:nvSpPr>
          <p:cNvPr id="4" name="Date Placeholder 3"/>
          <p:cNvSpPr>
            <a:spLocks noGrp="1"/>
          </p:cNvSpPr>
          <p:nvPr>
            <p:ph type="dt" sz="half" idx="10"/>
          </p:nvPr>
        </p:nvSpPr>
        <p:spPr/>
        <p:txBody>
          <a:bodyPr/>
          <a:lstStyle/>
          <a:p>
            <a:fld id="{5C0473CE-63A3-8C49-B0C9-8A860F8A52D0}" type="datetimeFigureOut">
              <a:rPr lang="en-US" smtClean="0"/>
              <a:t>7/14/2017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2D10A3B-7434-934B-9EBC-B64CCFC76B41}" type="slidenum">
              <a:rPr lang="en-US" smtClean="0"/>
              <a:t>‹#›</a:t>
            </a:fld>
            <a:endParaRPr lang="en-US"/>
          </a:p>
        </p:txBody>
      </p:sp>
    </p:spTree>
    <p:extLst>
      <p:ext uri="{BB962C8B-B14F-4D97-AF65-F5344CB8AC3E}">
        <p14:creationId xmlns:p14="http://schemas.microsoft.com/office/powerpoint/2010/main" val="1838452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Date Placeholder 4"/>
          <p:cNvSpPr>
            <a:spLocks noGrp="1"/>
          </p:cNvSpPr>
          <p:nvPr>
            <p:ph type="dt" sz="half" idx="10"/>
          </p:nvPr>
        </p:nvSpPr>
        <p:spPr/>
        <p:txBody>
          <a:bodyPr/>
          <a:lstStyle/>
          <a:p>
            <a:fld id="{5C0473CE-63A3-8C49-B0C9-8A860F8A52D0}" type="datetimeFigureOut">
              <a:rPr lang="en-US" smtClean="0"/>
              <a:t>7/14/2017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D10A3B-7434-934B-9EBC-B64CCFC76B41}" type="slidenum">
              <a:rPr lang="en-US" smtClean="0"/>
              <a:t>‹#›</a:t>
            </a:fld>
            <a:endParaRPr lang="en-US"/>
          </a:p>
        </p:txBody>
      </p:sp>
    </p:spTree>
    <p:extLst>
      <p:ext uri="{BB962C8B-B14F-4D97-AF65-F5344CB8AC3E}">
        <p14:creationId xmlns:p14="http://schemas.microsoft.com/office/powerpoint/2010/main" val="40277119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7" name="Date Placeholder 6"/>
          <p:cNvSpPr>
            <a:spLocks noGrp="1"/>
          </p:cNvSpPr>
          <p:nvPr>
            <p:ph type="dt" sz="half" idx="10"/>
          </p:nvPr>
        </p:nvSpPr>
        <p:spPr/>
        <p:txBody>
          <a:bodyPr/>
          <a:lstStyle/>
          <a:p>
            <a:fld id="{5C0473CE-63A3-8C49-B0C9-8A860F8A52D0}" type="datetimeFigureOut">
              <a:rPr lang="en-US" smtClean="0"/>
              <a:t>7/14/2017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2D10A3B-7434-934B-9EBC-B64CCFC76B41}" type="slidenum">
              <a:rPr lang="en-US" smtClean="0"/>
              <a:t>‹#›</a:t>
            </a:fld>
            <a:endParaRPr lang="en-US"/>
          </a:p>
        </p:txBody>
      </p:sp>
    </p:spTree>
    <p:extLst>
      <p:ext uri="{BB962C8B-B14F-4D97-AF65-F5344CB8AC3E}">
        <p14:creationId xmlns:p14="http://schemas.microsoft.com/office/powerpoint/2010/main" val="33329054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smtClean="0"/>
              <a:t>Click to edit Master title style</a:t>
            </a:r>
            <a:endParaRPr lang="en-US"/>
          </a:p>
        </p:txBody>
      </p:sp>
      <p:sp>
        <p:nvSpPr>
          <p:cNvPr id="3" name="Date Placeholder 2"/>
          <p:cNvSpPr>
            <a:spLocks noGrp="1"/>
          </p:cNvSpPr>
          <p:nvPr>
            <p:ph type="dt" sz="half" idx="10"/>
          </p:nvPr>
        </p:nvSpPr>
        <p:spPr/>
        <p:txBody>
          <a:bodyPr/>
          <a:lstStyle/>
          <a:p>
            <a:fld id="{5C0473CE-63A3-8C49-B0C9-8A860F8A52D0}" type="datetimeFigureOut">
              <a:rPr lang="en-US" smtClean="0"/>
              <a:t>7/14/2017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2D10A3B-7434-934B-9EBC-B64CCFC76B41}" type="slidenum">
              <a:rPr lang="en-US" smtClean="0"/>
              <a:t>‹#›</a:t>
            </a:fld>
            <a:endParaRPr lang="en-US"/>
          </a:p>
        </p:txBody>
      </p:sp>
    </p:spTree>
    <p:extLst>
      <p:ext uri="{BB962C8B-B14F-4D97-AF65-F5344CB8AC3E}">
        <p14:creationId xmlns:p14="http://schemas.microsoft.com/office/powerpoint/2010/main" val="21351701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C0473CE-63A3-8C49-B0C9-8A860F8A52D0}" type="datetimeFigureOut">
              <a:rPr lang="en-US" smtClean="0"/>
              <a:t>7/14/2017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2D10A3B-7434-934B-9EBC-B64CCFC76B41}" type="slidenum">
              <a:rPr lang="en-US" smtClean="0"/>
              <a:t>‹#›</a:t>
            </a:fld>
            <a:endParaRPr lang="en-US"/>
          </a:p>
        </p:txBody>
      </p:sp>
    </p:spTree>
    <p:extLst>
      <p:ext uri="{BB962C8B-B14F-4D97-AF65-F5344CB8AC3E}">
        <p14:creationId xmlns:p14="http://schemas.microsoft.com/office/powerpoint/2010/main" val="11719525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GB"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5C0473CE-63A3-8C49-B0C9-8A860F8A52D0}" type="datetimeFigureOut">
              <a:rPr lang="en-US" smtClean="0"/>
              <a:t>7/14/2017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D10A3B-7434-934B-9EBC-B64CCFC76B41}" type="slidenum">
              <a:rPr lang="en-US" smtClean="0"/>
              <a:t>‹#›</a:t>
            </a:fld>
            <a:endParaRPr lang="en-US"/>
          </a:p>
        </p:txBody>
      </p:sp>
    </p:spTree>
    <p:extLst>
      <p:ext uri="{BB962C8B-B14F-4D97-AF65-F5344CB8AC3E}">
        <p14:creationId xmlns:p14="http://schemas.microsoft.com/office/powerpoint/2010/main" val="13540265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GB"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smtClean="0"/>
              <a:t>Click to edit Master text styles</a:t>
            </a:r>
          </a:p>
        </p:txBody>
      </p:sp>
      <p:sp>
        <p:nvSpPr>
          <p:cNvPr id="5" name="Date Placeholder 4"/>
          <p:cNvSpPr>
            <a:spLocks noGrp="1"/>
          </p:cNvSpPr>
          <p:nvPr>
            <p:ph type="dt" sz="half" idx="10"/>
          </p:nvPr>
        </p:nvSpPr>
        <p:spPr/>
        <p:txBody>
          <a:bodyPr/>
          <a:lstStyle/>
          <a:p>
            <a:fld id="{5C0473CE-63A3-8C49-B0C9-8A860F8A52D0}" type="datetimeFigureOut">
              <a:rPr lang="en-US" smtClean="0"/>
              <a:t>7/14/2017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2D10A3B-7434-934B-9EBC-B64CCFC76B41}" type="slidenum">
              <a:rPr lang="en-US" smtClean="0"/>
              <a:t>‹#›</a:t>
            </a:fld>
            <a:endParaRPr lang="en-US"/>
          </a:p>
        </p:txBody>
      </p:sp>
    </p:spTree>
    <p:extLst>
      <p:ext uri="{BB962C8B-B14F-4D97-AF65-F5344CB8AC3E}">
        <p14:creationId xmlns:p14="http://schemas.microsoft.com/office/powerpoint/2010/main" val="17718270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GB"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GB" smtClean="0"/>
              <a:t>Click to edit Master text styles</a:t>
            </a:r>
          </a:p>
          <a:p>
            <a:pPr lvl="1"/>
            <a:r>
              <a:rPr lang="en-GB" smtClean="0"/>
              <a:t>Second level</a:t>
            </a:r>
          </a:p>
          <a:p>
            <a:pPr lvl="2"/>
            <a:r>
              <a:rPr lang="en-GB" smtClean="0"/>
              <a:t>Third level</a:t>
            </a:r>
          </a:p>
          <a:p>
            <a:pPr lvl="3"/>
            <a:r>
              <a:rPr lang="en-GB" smtClean="0"/>
              <a:t>Fourth level</a:t>
            </a:r>
          </a:p>
          <a:p>
            <a:pPr lvl="4"/>
            <a:r>
              <a:rPr lang="en-GB"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0473CE-63A3-8C49-B0C9-8A860F8A52D0}" type="datetimeFigureOut">
              <a:rPr lang="en-US" smtClean="0"/>
              <a:t>7/14/2017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2D10A3B-7434-934B-9EBC-B64CCFC76B41}" type="slidenum">
              <a:rPr lang="en-US" smtClean="0"/>
              <a:t>‹#›</a:t>
            </a:fld>
            <a:endParaRPr lang="en-US"/>
          </a:p>
        </p:txBody>
      </p:sp>
    </p:spTree>
    <p:extLst>
      <p:ext uri="{BB962C8B-B14F-4D97-AF65-F5344CB8AC3E}">
        <p14:creationId xmlns:p14="http://schemas.microsoft.com/office/powerpoint/2010/main" val="10194042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www.thorners.dorset.sch.uk"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jpeg"/></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endParaRPr lang="en-US"/>
          </a:p>
        </p:txBody>
      </p:sp>
      <p:sp>
        <p:nvSpPr>
          <p:cNvPr id="3" name="Subtitle 2"/>
          <p:cNvSpPr>
            <a:spLocks noGrp="1"/>
          </p:cNvSpPr>
          <p:nvPr>
            <p:ph type="subTitle" idx="1"/>
          </p:nvPr>
        </p:nvSpPr>
        <p:spPr/>
        <p:txBody>
          <a:bodyPr/>
          <a:lstStyle/>
          <a:p>
            <a:endParaRPr lang="en-US"/>
          </a:p>
        </p:txBody>
      </p:sp>
      <p:pic>
        <p:nvPicPr>
          <p:cNvPr id="4" name="Picture 3"/>
          <p:cNvPicPr>
            <a:picLocks noChangeAspect="1"/>
          </p:cNvPicPr>
          <p:nvPr/>
        </p:nvPicPr>
        <p:blipFill rotWithShape="1">
          <a:blip r:embed="rId2" cstate="screen">
            <a:extLst>
              <a:ext uri="{28A0092B-C50C-407E-A947-70E740481C1C}">
                <a14:useLocalDpi xmlns:a14="http://schemas.microsoft.com/office/drawing/2010/main"/>
              </a:ext>
            </a:extLst>
          </a:blip>
          <a:srcRect t="6770" r="7086" b="9184"/>
          <a:stretch/>
        </p:blipFill>
        <p:spPr>
          <a:xfrm>
            <a:off x="494030" y="404071"/>
            <a:ext cx="8160890" cy="5220572"/>
          </a:xfrm>
          <a:prstGeom prst="rect">
            <a:avLst/>
          </a:prstGeom>
        </p:spPr>
      </p:pic>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1116433" y="5602485"/>
            <a:ext cx="6827288" cy="736600"/>
          </a:xfrm>
          <a:prstGeom prst="rect">
            <a:avLst/>
          </a:prstGeom>
        </p:spPr>
      </p:pic>
      <p:pic>
        <p:nvPicPr>
          <p:cNvPr id="6" name="Picture 5"/>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494030" y="5602485"/>
            <a:ext cx="698500" cy="736600"/>
          </a:xfrm>
          <a:prstGeom prst="rect">
            <a:avLst/>
          </a:prstGeom>
        </p:spPr>
      </p:pic>
      <p:pic>
        <p:nvPicPr>
          <p:cNvPr id="7" name="Picture 6"/>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943720" y="5602485"/>
            <a:ext cx="711200" cy="736600"/>
          </a:xfrm>
          <a:prstGeom prst="rect">
            <a:avLst/>
          </a:prstGeom>
        </p:spPr>
      </p:pic>
    </p:spTree>
    <p:extLst>
      <p:ext uri="{BB962C8B-B14F-4D97-AF65-F5344CB8AC3E}">
        <p14:creationId xmlns:p14="http://schemas.microsoft.com/office/powerpoint/2010/main" val="17184878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78937"/>
            <a:ext cx="4520659" cy="6011791"/>
          </a:xfrm>
        </p:spPr>
        <p:txBody>
          <a:bodyPr>
            <a:normAutofit fontScale="32500" lnSpcReduction="20000"/>
          </a:bodyPr>
          <a:lstStyle/>
          <a:p>
            <a:pPr marL="0" indent="0">
              <a:buNone/>
            </a:pPr>
            <a:r>
              <a:rPr lang="en-GB" sz="3400" b="1" u="sng" dirty="0" smtClean="0">
                <a:latin typeface="Arial" pitchFamily="34" charset="0"/>
                <a:cs typeface="Arial" pitchFamily="34" charset="0"/>
              </a:rPr>
              <a:t>IN THE CLASSROOM</a:t>
            </a:r>
          </a:p>
          <a:p>
            <a:pPr marL="0" indent="0">
              <a:buNone/>
            </a:pPr>
            <a:endParaRPr lang="en-GB" sz="3400" u="sng" dirty="0">
              <a:latin typeface="Arial" pitchFamily="34" charset="0"/>
              <a:cs typeface="Arial" pitchFamily="34" charset="0"/>
            </a:endParaRPr>
          </a:p>
          <a:p>
            <a:pPr marL="0" indent="0">
              <a:buNone/>
            </a:pPr>
            <a:r>
              <a:rPr lang="en-GB" sz="3400" u="sng" dirty="0" smtClean="0">
                <a:latin typeface="Arial" pitchFamily="34" charset="0"/>
                <a:cs typeface="Arial" pitchFamily="34" charset="0"/>
              </a:rPr>
              <a:t>ICT</a:t>
            </a:r>
            <a:endParaRPr lang="en-GB" sz="3400" dirty="0">
              <a:latin typeface="Arial" pitchFamily="34" charset="0"/>
              <a:cs typeface="Arial" pitchFamily="34" charset="0"/>
            </a:endParaRPr>
          </a:p>
          <a:p>
            <a:pPr marL="0" indent="0">
              <a:buNone/>
            </a:pPr>
            <a:r>
              <a:rPr lang="en-GB" sz="3400" dirty="0">
                <a:latin typeface="Arial" pitchFamily="34" charset="0"/>
                <a:cs typeface="Arial" pitchFamily="34" charset="0"/>
              </a:rPr>
              <a:t>The school has a bank of </a:t>
            </a:r>
            <a:r>
              <a:rPr lang="en-GB" sz="3400" dirty="0" smtClean="0">
                <a:latin typeface="Arial" pitchFamily="34" charset="0"/>
                <a:cs typeface="Arial" pitchFamily="34" charset="0"/>
              </a:rPr>
              <a:t>laptops and </a:t>
            </a:r>
            <a:r>
              <a:rPr lang="en-GB" sz="3400" dirty="0" err="1" smtClean="0">
                <a:latin typeface="Arial" pitchFamily="34" charset="0"/>
                <a:cs typeface="Arial" pitchFamily="34" charset="0"/>
              </a:rPr>
              <a:t>ipads</a:t>
            </a:r>
            <a:r>
              <a:rPr lang="en-GB" sz="3400" dirty="0" smtClean="0">
                <a:latin typeface="Arial" pitchFamily="34" charset="0"/>
                <a:cs typeface="Arial" pitchFamily="34" charset="0"/>
              </a:rPr>
              <a:t> enabling individual or paired work.  </a:t>
            </a:r>
            <a:r>
              <a:rPr lang="en-GB" sz="3400" dirty="0">
                <a:latin typeface="Arial" pitchFamily="34" charset="0"/>
                <a:cs typeface="Arial" pitchFamily="34" charset="0"/>
              </a:rPr>
              <a:t>Each classroom is equipped with an interactive </a:t>
            </a:r>
            <a:r>
              <a:rPr lang="en-GB" sz="3400" dirty="0" smtClean="0">
                <a:latin typeface="Arial" pitchFamily="34" charset="0"/>
                <a:cs typeface="Arial" pitchFamily="34" charset="0"/>
              </a:rPr>
              <a:t>whiteboard for </a:t>
            </a:r>
            <a:r>
              <a:rPr lang="en-GB" sz="3400" dirty="0">
                <a:latin typeface="Arial" pitchFamily="34" charset="0"/>
                <a:cs typeface="Arial" pitchFamily="34" charset="0"/>
              </a:rPr>
              <a:t>demonstration purposes.  We have control gadgets – </a:t>
            </a:r>
            <a:r>
              <a:rPr lang="en-GB" sz="3400" dirty="0" err="1" smtClean="0">
                <a:latin typeface="Arial" pitchFamily="34" charset="0"/>
                <a:cs typeface="Arial" pitchFamily="34" charset="0"/>
              </a:rPr>
              <a:t>Beebots</a:t>
            </a:r>
            <a:r>
              <a:rPr lang="en-GB" sz="3400" dirty="0" smtClean="0">
                <a:latin typeface="Arial" pitchFamily="34" charset="0"/>
                <a:cs typeface="Arial" pitchFamily="34" charset="0"/>
              </a:rPr>
              <a:t> </a:t>
            </a:r>
            <a:r>
              <a:rPr lang="en-GB" sz="3400" dirty="0">
                <a:latin typeface="Arial" pitchFamily="34" charset="0"/>
                <a:cs typeface="Arial" pitchFamily="34" charset="0"/>
              </a:rPr>
              <a:t>– and cameras that the children can use.  A visiting specialist teacher enables termly projects with each class such as producing animation films.</a:t>
            </a:r>
          </a:p>
          <a:p>
            <a:pPr marL="0" indent="0">
              <a:buNone/>
            </a:pPr>
            <a:r>
              <a:rPr lang="en-GB" sz="3400" dirty="0">
                <a:latin typeface="Arial" pitchFamily="34" charset="0"/>
                <a:cs typeface="Arial" pitchFamily="34" charset="0"/>
              </a:rPr>
              <a:t> </a:t>
            </a:r>
          </a:p>
          <a:p>
            <a:pPr marL="0" indent="0">
              <a:buNone/>
            </a:pPr>
            <a:r>
              <a:rPr lang="en-GB" sz="3400" u="sng" dirty="0" smtClean="0">
                <a:latin typeface="Arial" pitchFamily="34" charset="0"/>
                <a:cs typeface="Arial" pitchFamily="34" charset="0"/>
              </a:rPr>
              <a:t>Music</a:t>
            </a:r>
            <a:endParaRPr lang="en-GB" sz="3400" dirty="0">
              <a:latin typeface="Arial" pitchFamily="34" charset="0"/>
              <a:cs typeface="Arial" pitchFamily="34" charset="0"/>
            </a:endParaRPr>
          </a:p>
          <a:p>
            <a:pPr marL="0" indent="0">
              <a:buNone/>
            </a:pPr>
            <a:r>
              <a:rPr lang="en-GB" sz="3400" dirty="0" smtClean="0">
                <a:latin typeface="Arial" pitchFamily="34" charset="0"/>
                <a:cs typeface="Arial" pitchFamily="34" charset="0"/>
              </a:rPr>
              <a:t>Music is strong at </a:t>
            </a:r>
            <a:r>
              <a:rPr lang="en-GB" sz="3400" dirty="0" err="1" smtClean="0">
                <a:latin typeface="Arial" pitchFamily="34" charset="0"/>
                <a:cs typeface="Arial" pitchFamily="34" charset="0"/>
              </a:rPr>
              <a:t>Thorner’s</a:t>
            </a:r>
            <a:r>
              <a:rPr lang="en-GB" sz="3400" dirty="0">
                <a:latin typeface="Arial" pitchFamily="34" charset="0"/>
                <a:cs typeface="Arial" pitchFamily="34" charset="0"/>
              </a:rPr>
              <a:t> </a:t>
            </a:r>
            <a:r>
              <a:rPr lang="en-GB" sz="3400" dirty="0" smtClean="0">
                <a:latin typeface="Arial" pitchFamily="34" charset="0"/>
                <a:cs typeface="Arial" pitchFamily="34" charset="0"/>
              </a:rPr>
              <a:t>and several children perform </a:t>
            </a:r>
            <a:r>
              <a:rPr lang="en-GB" sz="3400" dirty="0">
                <a:latin typeface="Arial" pitchFamily="34" charset="0"/>
                <a:cs typeface="Arial" pitchFamily="34" charset="0"/>
              </a:rPr>
              <a:t>regularly in school </a:t>
            </a:r>
            <a:r>
              <a:rPr lang="en-GB" sz="3400" dirty="0" smtClean="0">
                <a:latin typeface="Arial" pitchFamily="34" charset="0"/>
                <a:cs typeface="Arial" pitchFamily="34" charset="0"/>
              </a:rPr>
              <a:t>assemblies.  More than two-thirds of our children learn </a:t>
            </a:r>
            <a:r>
              <a:rPr lang="en-GB" sz="3400" dirty="0">
                <a:latin typeface="Arial" pitchFamily="34" charset="0"/>
                <a:cs typeface="Arial" pitchFamily="34" charset="0"/>
              </a:rPr>
              <a:t>a musical </a:t>
            </a:r>
            <a:r>
              <a:rPr lang="en-GB" sz="3400" dirty="0" smtClean="0">
                <a:latin typeface="Arial" pitchFamily="34" charset="0"/>
                <a:cs typeface="Arial" pitchFamily="34" charset="0"/>
              </a:rPr>
              <a:t>instrument, and half have individual lessons.  </a:t>
            </a:r>
            <a:r>
              <a:rPr lang="en-GB" sz="3400" dirty="0">
                <a:latin typeface="Arial" pitchFamily="34" charset="0"/>
                <a:cs typeface="Arial" pitchFamily="34" charset="0"/>
              </a:rPr>
              <a:t>Currently we offer lessons in violin, viola, clarinet, flute, </a:t>
            </a:r>
            <a:r>
              <a:rPr lang="en-GB" sz="3400" dirty="0" smtClean="0">
                <a:latin typeface="Arial" pitchFamily="34" charset="0"/>
                <a:cs typeface="Arial" pitchFamily="34" charset="0"/>
              </a:rPr>
              <a:t>fife, saxophone</a:t>
            </a:r>
            <a:r>
              <a:rPr lang="en-GB" sz="3400" dirty="0">
                <a:latin typeface="Arial" pitchFamily="34" charset="0"/>
                <a:cs typeface="Arial" pitchFamily="34" charset="0"/>
              </a:rPr>
              <a:t>, </a:t>
            </a:r>
            <a:r>
              <a:rPr lang="en-GB" sz="3400" dirty="0" smtClean="0">
                <a:latin typeface="Arial" pitchFamily="34" charset="0"/>
                <a:cs typeface="Arial" pitchFamily="34" charset="0"/>
              </a:rPr>
              <a:t>keyboard</a:t>
            </a:r>
            <a:r>
              <a:rPr lang="en-GB" sz="3400" dirty="0">
                <a:latin typeface="Arial" pitchFamily="34" charset="0"/>
                <a:cs typeface="Arial" pitchFamily="34" charset="0"/>
              </a:rPr>
              <a:t>, guitar</a:t>
            </a:r>
            <a:r>
              <a:rPr lang="en-GB" sz="3400" dirty="0" smtClean="0">
                <a:latin typeface="Arial" pitchFamily="34" charset="0"/>
                <a:cs typeface="Arial" pitchFamily="34" charset="0"/>
              </a:rPr>
              <a:t>, ukulele, </a:t>
            </a:r>
            <a:r>
              <a:rPr lang="en-GB" sz="3400" dirty="0">
                <a:latin typeface="Arial" pitchFamily="34" charset="0"/>
                <a:cs typeface="Arial" pitchFamily="34" charset="0"/>
              </a:rPr>
              <a:t>bass and drums.  </a:t>
            </a:r>
            <a:r>
              <a:rPr lang="en-GB" sz="3400" dirty="0" err="1" smtClean="0">
                <a:latin typeface="Arial" pitchFamily="34" charset="0"/>
                <a:cs typeface="Arial" pitchFamily="34" charset="0"/>
              </a:rPr>
              <a:t>Bredy</a:t>
            </a:r>
            <a:r>
              <a:rPr lang="en-GB" sz="3400" dirty="0" smtClean="0">
                <a:latin typeface="Arial" pitchFamily="34" charset="0"/>
                <a:cs typeface="Arial" pitchFamily="34" charset="0"/>
              </a:rPr>
              <a:t> and </a:t>
            </a:r>
            <a:r>
              <a:rPr lang="en-GB" sz="3400" dirty="0" err="1" smtClean="0">
                <a:latin typeface="Arial" pitchFamily="34" charset="0"/>
                <a:cs typeface="Arial" pitchFamily="34" charset="0"/>
              </a:rPr>
              <a:t>Eggardon</a:t>
            </a:r>
            <a:r>
              <a:rPr lang="en-GB" sz="3400" dirty="0" smtClean="0">
                <a:latin typeface="Arial" pitchFamily="34" charset="0"/>
                <a:cs typeface="Arial" pitchFamily="34" charset="0"/>
              </a:rPr>
              <a:t> have 10 weeks of lessons under the Dorset Music Service Musicianship programme; this year they are leaning brass.  Mrs Williams provides free recorder lessons to Year 2.</a:t>
            </a:r>
          </a:p>
          <a:p>
            <a:pPr marL="0" indent="0">
              <a:buNone/>
            </a:pPr>
            <a:r>
              <a:rPr lang="en-GB" sz="3400" dirty="0">
                <a:latin typeface="Arial" pitchFamily="34" charset="0"/>
                <a:cs typeface="Arial" pitchFamily="34" charset="0"/>
              </a:rPr>
              <a:t> </a:t>
            </a:r>
          </a:p>
          <a:p>
            <a:pPr marL="0" indent="0">
              <a:buNone/>
            </a:pPr>
            <a:r>
              <a:rPr lang="en-GB" sz="3400" u="sng" dirty="0">
                <a:latin typeface="Arial" pitchFamily="34" charset="0"/>
                <a:cs typeface="Arial" pitchFamily="34" charset="0"/>
              </a:rPr>
              <a:t>Art</a:t>
            </a:r>
            <a:endParaRPr lang="en-GB" sz="3400" dirty="0">
              <a:latin typeface="Arial" pitchFamily="34" charset="0"/>
              <a:cs typeface="Arial" pitchFamily="34" charset="0"/>
            </a:endParaRPr>
          </a:p>
          <a:p>
            <a:pPr marL="0" indent="0">
              <a:buNone/>
            </a:pPr>
            <a:r>
              <a:rPr lang="en-GB" sz="3400" dirty="0">
                <a:latin typeface="Arial" pitchFamily="34" charset="0"/>
                <a:cs typeface="Arial" pitchFamily="34" charset="0"/>
              </a:rPr>
              <a:t>We use a range of topics to give our children experience of different materials, textures and styles.  One of our recent projects has been ‘in the style of Picasso’. </a:t>
            </a:r>
          </a:p>
          <a:p>
            <a:pPr marL="0" indent="0">
              <a:buNone/>
            </a:pPr>
            <a:r>
              <a:rPr lang="en-GB" sz="3400" dirty="0">
                <a:latin typeface="Arial" pitchFamily="34" charset="0"/>
                <a:cs typeface="Arial" pitchFamily="34" charset="0"/>
              </a:rPr>
              <a:t> </a:t>
            </a:r>
          </a:p>
          <a:p>
            <a:pPr marL="0" indent="0">
              <a:buNone/>
            </a:pPr>
            <a:r>
              <a:rPr lang="en-GB" sz="3400" u="sng" dirty="0">
                <a:latin typeface="Arial" pitchFamily="34" charset="0"/>
                <a:cs typeface="Arial" pitchFamily="34" charset="0"/>
              </a:rPr>
              <a:t>Humanities</a:t>
            </a:r>
            <a:endParaRPr lang="en-GB" sz="3400" dirty="0">
              <a:latin typeface="Arial" pitchFamily="34" charset="0"/>
              <a:cs typeface="Arial" pitchFamily="34" charset="0"/>
            </a:endParaRPr>
          </a:p>
          <a:p>
            <a:pPr marL="0" indent="0">
              <a:buNone/>
            </a:pPr>
            <a:r>
              <a:rPr lang="en-GB" sz="3400" dirty="0">
                <a:latin typeface="Arial" pitchFamily="34" charset="0"/>
                <a:cs typeface="Arial" pitchFamily="34" charset="0"/>
              </a:rPr>
              <a:t>We teach history and geography according to the National Curriculum, </a:t>
            </a:r>
            <a:r>
              <a:rPr lang="en-GB" sz="3400" dirty="0" smtClean="0">
                <a:latin typeface="Arial" pitchFamily="34" charset="0"/>
                <a:cs typeface="Arial" pitchFamily="34" charset="0"/>
              </a:rPr>
              <a:t>and cover </a:t>
            </a:r>
            <a:r>
              <a:rPr lang="en-GB" sz="3400" dirty="0">
                <a:latin typeface="Arial" pitchFamily="34" charset="0"/>
                <a:cs typeface="Arial" pitchFamily="34" charset="0"/>
              </a:rPr>
              <a:t>a wide range of topics to ensure breadth of knowledge. Whenever possible we include field trips to local sites or museums or invite specialists to come into the classroom.</a:t>
            </a:r>
          </a:p>
          <a:p>
            <a:pPr marL="0" indent="0">
              <a:buNone/>
            </a:pPr>
            <a:r>
              <a:rPr lang="en-GB" sz="3400" dirty="0">
                <a:latin typeface="Arial" pitchFamily="34" charset="0"/>
                <a:cs typeface="Arial" pitchFamily="34" charset="0"/>
              </a:rPr>
              <a:t> </a:t>
            </a:r>
          </a:p>
          <a:p>
            <a:pPr marL="0" indent="0">
              <a:buNone/>
            </a:pPr>
            <a:r>
              <a:rPr lang="en-GB" sz="3400" u="sng" dirty="0">
                <a:latin typeface="Arial" pitchFamily="34" charset="0"/>
                <a:cs typeface="Arial" pitchFamily="34" charset="0"/>
              </a:rPr>
              <a:t>Religious Education</a:t>
            </a:r>
            <a:endParaRPr lang="en-GB" sz="3400" dirty="0">
              <a:latin typeface="Arial" pitchFamily="34" charset="0"/>
              <a:cs typeface="Arial" pitchFamily="34" charset="0"/>
            </a:endParaRPr>
          </a:p>
          <a:p>
            <a:pPr marL="0" indent="0">
              <a:buNone/>
            </a:pPr>
            <a:r>
              <a:rPr lang="en-GB" sz="3400" dirty="0" err="1">
                <a:latin typeface="Arial" pitchFamily="34" charset="0"/>
                <a:cs typeface="Arial" pitchFamily="34" charset="0"/>
              </a:rPr>
              <a:t>Thorner’s</a:t>
            </a:r>
            <a:r>
              <a:rPr lang="en-GB" sz="3400" dirty="0">
                <a:latin typeface="Arial" pitchFamily="34" charset="0"/>
                <a:cs typeface="Arial" pitchFamily="34" charset="0"/>
              </a:rPr>
              <a:t> is a Church of England Voluntary Aided School and the study of Christianity forms a large part of the teaching in Religious Education.  We also examine and compare other faiths.  We follow the Salisbury Diocese Scheme of Work.</a:t>
            </a:r>
          </a:p>
          <a:p>
            <a:pPr marL="0" indent="0">
              <a:buNone/>
            </a:pPr>
            <a:endParaRPr lang="en-US" dirty="0"/>
          </a:p>
        </p:txBody>
      </p:sp>
      <p:pic>
        <p:nvPicPr>
          <p:cNvPr id="5" name="Picture 4" descr="100_1511.JPG"/>
          <p:cNvPicPr>
            <a:picLocks noChangeAspect="1"/>
          </p:cNvPicPr>
          <p:nvPr/>
        </p:nvPicPr>
        <p:blipFill rotWithShape="1">
          <a:blip r:embed="rId2" cstate="screen">
            <a:extLst>
              <a:ext uri="{28A0092B-C50C-407E-A947-70E740481C1C}">
                <a14:useLocalDpi xmlns:a14="http://schemas.microsoft.com/office/drawing/2010/main"/>
              </a:ext>
            </a:extLst>
          </a:blip>
          <a:srcRect l="26239" r="20935"/>
          <a:stretch/>
        </p:blipFill>
        <p:spPr>
          <a:xfrm>
            <a:off x="4977859" y="641606"/>
            <a:ext cx="3789728" cy="5380534"/>
          </a:xfrm>
          <a:prstGeom prst="rect">
            <a:avLst/>
          </a:prstGeom>
        </p:spPr>
      </p:pic>
    </p:spTree>
    <p:extLst>
      <p:ext uri="{BB962C8B-B14F-4D97-AF65-F5344CB8AC3E}">
        <p14:creationId xmlns:p14="http://schemas.microsoft.com/office/powerpoint/2010/main" val="367125865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81399" y="757135"/>
            <a:ext cx="4209986" cy="5361561"/>
          </a:xfrm>
        </p:spPr>
        <p:txBody>
          <a:bodyPr>
            <a:normAutofit fontScale="32500" lnSpcReduction="20000"/>
          </a:bodyPr>
          <a:lstStyle/>
          <a:p>
            <a:pPr marL="0" indent="0">
              <a:buNone/>
            </a:pPr>
            <a:r>
              <a:rPr lang="en-GB" sz="3400" b="1" u="sng" dirty="0" smtClean="0">
                <a:latin typeface="Arial" pitchFamily="34" charset="0"/>
                <a:cs typeface="Arial" pitchFamily="34" charset="0"/>
              </a:rPr>
              <a:t>IN THE CLASSROOM</a:t>
            </a:r>
          </a:p>
          <a:p>
            <a:pPr marL="0" indent="0">
              <a:buNone/>
            </a:pPr>
            <a:endParaRPr lang="en-GB" sz="3400" u="sng" dirty="0">
              <a:latin typeface="Arial" pitchFamily="34" charset="0"/>
              <a:cs typeface="Arial" pitchFamily="34" charset="0"/>
            </a:endParaRPr>
          </a:p>
          <a:p>
            <a:pPr marL="0" indent="0">
              <a:buNone/>
            </a:pPr>
            <a:r>
              <a:rPr lang="en-GB" sz="3400" u="sng" dirty="0" smtClean="0">
                <a:latin typeface="Arial" pitchFamily="34" charset="0"/>
                <a:cs typeface="Arial" pitchFamily="34" charset="0"/>
              </a:rPr>
              <a:t>Physical </a:t>
            </a:r>
            <a:r>
              <a:rPr lang="en-GB" sz="3400" u="sng" dirty="0">
                <a:latin typeface="Arial" pitchFamily="34" charset="0"/>
                <a:cs typeface="Arial" pitchFamily="34" charset="0"/>
              </a:rPr>
              <a:t>Education</a:t>
            </a:r>
            <a:endParaRPr lang="en-GB" sz="3400" dirty="0">
              <a:latin typeface="Arial" pitchFamily="34" charset="0"/>
              <a:cs typeface="Arial" pitchFamily="34" charset="0"/>
            </a:endParaRPr>
          </a:p>
          <a:p>
            <a:pPr marL="0" indent="0">
              <a:buNone/>
            </a:pPr>
            <a:r>
              <a:rPr lang="en-GB" sz="3400" dirty="0">
                <a:latin typeface="Arial" pitchFamily="34" charset="0"/>
                <a:cs typeface="Arial" pitchFamily="34" charset="0"/>
              </a:rPr>
              <a:t>Sport and physical education are greatly encouraged at </a:t>
            </a:r>
            <a:r>
              <a:rPr lang="en-GB" sz="3400" dirty="0" err="1">
                <a:latin typeface="Arial" pitchFamily="34" charset="0"/>
                <a:cs typeface="Arial" pitchFamily="34" charset="0"/>
              </a:rPr>
              <a:t>Thorner’s</a:t>
            </a:r>
            <a:r>
              <a:rPr lang="en-GB" sz="3400" dirty="0">
                <a:latin typeface="Arial" pitchFamily="34" charset="0"/>
                <a:cs typeface="Arial" pitchFamily="34" charset="0"/>
              </a:rPr>
              <a:t>, not least because of our grounds and </a:t>
            </a:r>
            <a:r>
              <a:rPr lang="en-GB" sz="3400" dirty="0" smtClean="0">
                <a:latin typeface="Arial" pitchFamily="34" charset="0"/>
                <a:cs typeface="Arial" pitchFamily="34" charset="0"/>
              </a:rPr>
              <a:t>superb </a:t>
            </a:r>
            <a:r>
              <a:rPr lang="en-GB" sz="3400" dirty="0">
                <a:latin typeface="Arial" pitchFamily="34" charset="0"/>
                <a:cs typeface="Arial" pitchFamily="34" charset="0"/>
              </a:rPr>
              <a:t>facilities.  Children take part in regular PE lessons as part of the curriculum.  </a:t>
            </a:r>
            <a:r>
              <a:rPr lang="en-GB" sz="3400" dirty="0" smtClean="0">
                <a:latin typeface="Arial" pitchFamily="34" charset="0"/>
                <a:cs typeface="Arial" pitchFamily="34" charset="0"/>
              </a:rPr>
              <a:t>Professional coaches </a:t>
            </a:r>
            <a:r>
              <a:rPr lang="en-GB" sz="3400" dirty="0">
                <a:latin typeface="Arial" pitchFamily="34" charset="0"/>
                <a:cs typeface="Arial" pitchFamily="34" charset="0"/>
              </a:rPr>
              <a:t>come to the </a:t>
            </a:r>
            <a:r>
              <a:rPr lang="en-GB" sz="3400" dirty="0" smtClean="0">
                <a:latin typeface="Arial" pitchFamily="34" charset="0"/>
                <a:cs typeface="Arial" pitchFamily="34" charset="0"/>
              </a:rPr>
              <a:t>school to provide lessons in a range of sports, such as football, rugby, tennis, golf</a:t>
            </a:r>
            <a:r>
              <a:rPr lang="en-GB" sz="3400" dirty="0">
                <a:latin typeface="Arial" pitchFamily="34" charset="0"/>
                <a:cs typeface="Arial" pitchFamily="34" charset="0"/>
              </a:rPr>
              <a:t>, </a:t>
            </a:r>
            <a:r>
              <a:rPr lang="en-GB" sz="3400" dirty="0" smtClean="0">
                <a:latin typeface="Arial" pitchFamily="34" charset="0"/>
                <a:cs typeface="Arial" pitchFamily="34" charset="0"/>
              </a:rPr>
              <a:t>volleyball, cricket, archery, </a:t>
            </a:r>
            <a:r>
              <a:rPr lang="en-GB" sz="3400" dirty="0" err="1" smtClean="0">
                <a:latin typeface="Arial" pitchFamily="34" charset="0"/>
                <a:cs typeface="Arial" pitchFamily="34" charset="0"/>
              </a:rPr>
              <a:t>trampolining</a:t>
            </a:r>
            <a:r>
              <a:rPr lang="en-GB" sz="3400" dirty="0" smtClean="0">
                <a:latin typeface="Arial" pitchFamily="34" charset="0"/>
                <a:cs typeface="Arial" pitchFamily="34" charset="0"/>
              </a:rPr>
              <a:t> and gym.  </a:t>
            </a:r>
            <a:r>
              <a:rPr lang="en-GB" sz="3400" dirty="0">
                <a:latin typeface="Arial" pitchFamily="34" charset="0"/>
                <a:cs typeface="Arial" pitchFamily="34" charset="0"/>
              </a:rPr>
              <a:t>During the summer term we make the most of our heated outdoor pool with daily swimming lessons.  We have football, netball, </a:t>
            </a:r>
            <a:r>
              <a:rPr lang="en-GB" sz="3400" dirty="0" smtClean="0">
                <a:latin typeface="Arial" pitchFamily="34" charset="0"/>
                <a:cs typeface="Arial" pitchFamily="34" charset="0"/>
              </a:rPr>
              <a:t>rugby, cricket, </a:t>
            </a:r>
            <a:r>
              <a:rPr lang="en-GB" sz="3400" dirty="0">
                <a:latin typeface="Arial" pitchFamily="34" charset="0"/>
                <a:cs typeface="Arial" pitchFamily="34" charset="0"/>
              </a:rPr>
              <a:t>tennis </a:t>
            </a:r>
            <a:r>
              <a:rPr lang="en-GB" sz="3400" dirty="0" smtClean="0">
                <a:latin typeface="Arial" pitchFamily="34" charset="0"/>
                <a:cs typeface="Arial" pitchFamily="34" charset="0"/>
              </a:rPr>
              <a:t>and other ‘active’ lunchtime </a:t>
            </a:r>
            <a:r>
              <a:rPr lang="en-GB" sz="3400" dirty="0">
                <a:latin typeface="Arial" pitchFamily="34" charset="0"/>
                <a:cs typeface="Arial" pitchFamily="34" charset="0"/>
              </a:rPr>
              <a:t>clubs and participate in </a:t>
            </a:r>
            <a:r>
              <a:rPr lang="en-GB" sz="3400" dirty="0" smtClean="0">
                <a:latin typeface="Arial" pitchFamily="34" charset="0"/>
                <a:cs typeface="Arial" pitchFamily="34" charset="0"/>
              </a:rPr>
              <a:t>pyramid, </a:t>
            </a:r>
            <a:r>
              <a:rPr lang="en-GB" sz="3400" dirty="0">
                <a:latin typeface="Arial" pitchFamily="34" charset="0"/>
                <a:cs typeface="Arial" pitchFamily="34" charset="0"/>
              </a:rPr>
              <a:t>West Dorset </a:t>
            </a:r>
            <a:r>
              <a:rPr lang="en-GB" sz="3400" dirty="0" smtClean="0">
                <a:latin typeface="Arial" pitchFamily="34" charset="0"/>
                <a:cs typeface="Arial" pitchFamily="34" charset="0"/>
              </a:rPr>
              <a:t>and County sports </a:t>
            </a:r>
            <a:r>
              <a:rPr lang="en-GB" sz="3400" dirty="0">
                <a:latin typeface="Arial" pitchFamily="34" charset="0"/>
                <a:cs typeface="Arial" pitchFamily="34" charset="0"/>
              </a:rPr>
              <a:t>fixtures – football, netball, cross country, </a:t>
            </a:r>
            <a:r>
              <a:rPr lang="en-GB" sz="3400" dirty="0" smtClean="0">
                <a:latin typeface="Arial" pitchFamily="34" charset="0"/>
                <a:cs typeface="Arial" pitchFamily="34" charset="0"/>
              </a:rPr>
              <a:t>cricket, rugby, swimming </a:t>
            </a:r>
            <a:r>
              <a:rPr lang="en-GB" sz="3400" dirty="0">
                <a:latin typeface="Arial" pitchFamily="34" charset="0"/>
                <a:cs typeface="Arial" pitchFamily="34" charset="0"/>
              </a:rPr>
              <a:t>etc.</a:t>
            </a:r>
          </a:p>
          <a:p>
            <a:pPr marL="0" indent="0">
              <a:buNone/>
            </a:pPr>
            <a:r>
              <a:rPr lang="en-GB" sz="3400" b="1" dirty="0">
                <a:latin typeface="Arial" pitchFamily="34" charset="0"/>
                <a:cs typeface="Arial" pitchFamily="34" charset="0"/>
              </a:rPr>
              <a:t> </a:t>
            </a:r>
            <a:endParaRPr lang="en-GB" sz="3400" dirty="0">
              <a:latin typeface="Arial" pitchFamily="34" charset="0"/>
              <a:cs typeface="Arial" pitchFamily="34" charset="0"/>
            </a:endParaRPr>
          </a:p>
          <a:p>
            <a:pPr marL="0" indent="0">
              <a:buNone/>
            </a:pPr>
            <a:r>
              <a:rPr lang="en-GB" sz="3400" b="1" dirty="0">
                <a:latin typeface="Arial" pitchFamily="34" charset="0"/>
                <a:cs typeface="Arial" pitchFamily="34" charset="0"/>
              </a:rPr>
              <a:t>Special educational needs and gifted pupils:</a:t>
            </a:r>
            <a:endParaRPr lang="en-GB" sz="3400" dirty="0">
              <a:latin typeface="Arial" pitchFamily="34" charset="0"/>
              <a:cs typeface="Arial" pitchFamily="34" charset="0"/>
            </a:endParaRPr>
          </a:p>
          <a:p>
            <a:pPr marL="0" indent="0">
              <a:buNone/>
            </a:pPr>
            <a:r>
              <a:rPr lang="en-GB" sz="3400" dirty="0">
                <a:latin typeface="Arial" pitchFamily="34" charset="0"/>
                <a:cs typeface="Arial" pitchFamily="34" charset="0"/>
              </a:rPr>
              <a:t>At </a:t>
            </a:r>
            <a:r>
              <a:rPr lang="en-GB" sz="3400" dirty="0" err="1">
                <a:latin typeface="Arial" pitchFamily="34" charset="0"/>
                <a:cs typeface="Arial" pitchFamily="34" charset="0"/>
              </a:rPr>
              <a:t>Thorner’s</a:t>
            </a:r>
            <a:r>
              <a:rPr lang="en-GB" sz="3400" dirty="0">
                <a:latin typeface="Arial" pitchFamily="34" charset="0"/>
                <a:cs typeface="Arial" pitchFamily="34" charset="0"/>
              </a:rPr>
              <a:t> we believe that every child should be given equal opportunity to progress and excel, whatever their level of ability. Some children need special help because they have difficulty with basic literacy and numeracy.  Others have needs because of their high level of attainment and ability.  A small proportion of pupils have emotional needs while others have physical limitations.</a:t>
            </a:r>
          </a:p>
          <a:p>
            <a:pPr marL="0" indent="0">
              <a:buNone/>
            </a:pPr>
            <a:r>
              <a:rPr lang="en-GB" sz="3400" dirty="0">
                <a:latin typeface="Arial" pitchFamily="34" charset="0"/>
                <a:cs typeface="Arial" pitchFamily="34" charset="0"/>
              </a:rPr>
              <a:t> </a:t>
            </a:r>
          </a:p>
          <a:p>
            <a:pPr marL="0" indent="0">
              <a:buNone/>
            </a:pPr>
            <a:r>
              <a:rPr lang="en-GB" sz="3400" dirty="0">
                <a:latin typeface="Arial" pitchFamily="34" charset="0"/>
                <a:cs typeface="Arial" pitchFamily="34" charset="0"/>
              </a:rPr>
              <a:t>Class teachers use various strategies and also draw upon the experience of visiting Special Educational Needs teachers as well as Educational Psychologists appointed by County.  We have adopted a step-by-step approach to managing children with special needs as proposed by the </a:t>
            </a:r>
            <a:r>
              <a:rPr lang="en-GB" sz="3400" dirty="0" smtClean="0">
                <a:latin typeface="Arial" pitchFamily="34" charset="0"/>
                <a:cs typeface="Arial" pitchFamily="34" charset="0"/>
              </a:rPr>
              <a:t>SEND </a:t>
            </a:r>
            <a:r>
              <a:rPr lang="en-GB" sz="3400" dirty="0">
                <a:latin typeface="Arial" pitchFamily="34" charset="0"/>
                <a:cs typeface="Arial" pitchFamily="34" charset="0"/>
              </a:rPr>
              <a:t>Code of Practice. </a:t>
            </a:r>
          </a:p>
          <a:p>
            <a:pPr marL="0" indent="0">
              <a:buNone/>
            </a:pPr>
            <a:r>
              <a:rPr lang="en-GB" sz="3400" dirty="0">
                <a:latin typeface="Arial" pitchFamily="34" charset="0"/>
                <a:cs typeface="Arial" pitchFamily="34" charset="0"/>
              </a:rPr>
              <a:t> </a:t>
            </a:r>
          </a:p>
          <a:p>
            <a:pPr marL="0" indent="0">
              <a:buNone/>
            </a:pPr>
            <a:r>
              <a:rPr lang="en-GB" sz="3400" dirty="0">
                <a:latin typeface="Arial" pitchFamily="34" charset="0"/>
                <a:cs typeface="Arial" pitchFamily="34" charset="0"/>
              </a:rPr>
              <a:t>We endeavour to work with parents to ensure that ALL children are given the attention they need and remain engaged, challenged, safe and happy throughout their time at </a:t>
            </a:r>
            <a:r>
              <a:rPr lang="en-GB" sz="3400" dirty="0" err="1">
                <a:latin typeface="Arial" pitchFamily="34" charset="0"/>
                <a:cs typeface="Arial" pitchFamily="34" charset="0"/>
              </a:rPr>
              <a:t>Thorner’s</a:t>
            </a:r>
            <a:r>
              <a:rPr lang="en-GB" sz="3400" dirty="0">
                <a:latin typeface="Arial" pitchFamily="34" charset="0"/>
                <a:cs typeface="Arial" pitchFamily="34" charset="0"/>
              </a:rPr>
              <a:t>.</a:t>
            </a:r>
          </a:p>
          <a:p>
            <a:endParaRPr lang="en-US" dirty="0"/>
          </a:p>
        </p:txBody>
      </p:sp>
      <p:pic>
        <p:nvPicPr>
          <p:cNvPr id="2" name="Picture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691385" y="757136"/>
            <a:ext cx="4021171" cy="5361561"/>
          </a:xfrm>
          <a:prstGeom prst="rect">
            <a:avLst/>
          </a:prstGeom>
        </p:spPr>
      </p:pic>
    </p:spTree>
    <p:extLst>
      <p:ext uri="{BB962C8B-B14F-4D97-AF65-F5344CB8AC3E}">
        <p14:creationId xmlns:p14="http://schemas.microsoft.com/office/powerpoint/2010/main" val="42532331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481354"/>
            <a:ext cx="4763215" cy="5970824"/>
          </a:xfrm>
        </p:spPr>
        <p:txBody>
          <a:bodyPr>
            <a:normAutofit fontScale="25000" lnSpcReduction="20000"/>
          </a:bodyPr>
          <a:lstStyle/>
          <a:p>
            <a:pPr marL="0" indent="0">
              <a:spcAft>
                <a:spcPts val="0"/>
              </a:spcAft>
              <a:buNone/>
            </a:pPr>
            <a:r>
              <a:rPr lang="en-GB" sz="4200" b="1" u="sng" dirty="0" smtClean="0">
                <a:effectLst/>
                <a:latin typeface="Arial" pitchFamily="34" charset="0"/>
                <a:ea typeface="MS Mincho"/>
                <a:cs typeface="Arial" pitchFamily="34" charset="0"/>
              </a:rPr>
              <a:t>IN THE CLASSROOM</a:t>
            </a:r>
          </a:p>
          <a:p>
            <a:pPr marL="0" indent="0">
              <a:spcAft>
                <a:spcPts val="0"/>
              </a:spcAft>
              <a:buNone/>
            </a:pPr>
            <a:endParaRPr lang="en-GB" sz="4200" b="1" dirty="0">
              <a:latin typeface="Arial" pitchFamily="34" charset="0"/>
              <a:ea typeface="MS Mincho"/>
              <a:cs typeface="Arial" pitchFamily="34" charset="0"/>
            </a:endParaRPr>
          </a:p>
          <a:p>
            <a:pPr marL="0" indent="0">
              <a:spcAft>
                <a:spcPts val="0"/>
              </a:spcAft>
              <a:buNone/>
            </a:pPr>
            <a:r>
              <a:rPr lang="en-GB" sz="4200" b="1" dirty="0" smtClean="0">
                <a:effectLst/>
                <a:latin typeface="Arial" pitchFamily="34" charset="0"/>
                <a:ea typeface="MS Mincho"/>
                <a:cs typeface="Arial" pitchFamily="34" charset="0"/>
              </a:rPr>
              <a:t>Homework:</a:t>
            </a:r>
            <a:endParaRPr lang="en-GB" sz="4200" dirty="0" smtClean="0">
              <a:effectLst/>
              <a:latin typeface="Arial" pitchFamily="34" charset="0"/>
              <a:ea typeface="MS Mincho"/>
              <a:cs typeface="Arial" pitchFamily="34" charset="0"/>
            </a:endParaRPr>
          </a:p>
          <a:p>
            <a:pPr marL="0" indent="0">
              <a:spcAft>
                <a:spcPts val="0"/>
              </a:spcAft>
              <a:buNone/>
            </a:pPr>
            <a:r>
              <a:rPr lang="en-GB" sz="4200" dirty="0" smtClean="0">
                <a:effectLst/>
                <a:latin typeface="Arial" pitchFamily="34" charset="0"/>
                <a:ea typeface="Calibri"/>
                <a:cs typeface="Arial" pitchFamily="34" charset="0"/>
              </a:rPr>
              <a:t>All pupils are expected to do some work at home.  This will take many forms and will be of varying length depending on age.  From Reception, children are given books to take home and read with their parents.  As they move up through the school homework becomes broader and more demanding.  They may be asked to learn spellings or multiplication tables, undertake reinforcement work in </a:t>
            </a:r>
            <a:r>
              <a:rPr lang="en-GB" sz="4200" dirty="0" smtClean="0">
                <a:latin typeface="Arial" pitchFamily="34" charset="0"/>
                <a:ea typeface="Calibri"/>
                <a:cs typeface="Arial" pitchFamily="34" charset="0"/>
              </a:rPr>
              <a:t>maths</a:t>
            </a:r>
            <a:r>
              <a:rPr lang="en-GB" sz="4200" dirty="0" smtClean="0">
                <a:effectLst/>
                <a:latin typeface="Arial" pitchFamily="34" charset="0"/>
                <a:ea typeface="Calibri"/>
                <a:cs typeface="Arial" pitchFamily="34" charset="0"/>
              </a:rPr>
              <a:t> or English, to research topics, or to complete unfinished work at home if the teacher feels this is necessary. </a:t>
            </a:r>
            <a:endParaRPr lang="en-GB" sz="4200" dirty="0">
              <a:latin typeface="Arial" pitchFamily="34" charset="0"/>
              <a:ea typeface="Calibri"/>
              <a:cs typeface="Arial" pitchFamily="34" charset="0"/>
            </a:endParaRPr>
          </a:p>
          <a:p>
            <a:pPr marL="0" indent="0">
              <a:spcAft>
                <a:spcPts val="0"/>
              </a:spcAft>
              <a:buNone/>
            </a:pPr>
            <a:r>
              <a:rPr lang="en-GB" dirty="0" smtClean="0">
                <a:effectLst/>
                <a:latin typeface="Arial" pitchFamily="34" charset="0"/>
                <a:ea typeface="Calibri"/>
                <a:cs typeface="Arial" pitchFamily="34" charset="0"/>
              </a:rPr>
              <a:t> </a:t>
            </a:r>
            <a:endParaRPr lang="en-GB" dirty="0">
              <a:latin typeface="Arial" pitchFamily="34" charset="0"/>
              <a:ea typeface="Calibri"/>
              <a:cs typeface="Arial" pitchFamily="34" charset="0"/>
            </a:endParaRPr>
          </a:p>
          <a:p>
            <a:pPr marL="0" indent="0">
              <a:spcAft>
                <a:spcPts val="0"/>
              </a:spcAft>
              <a:buNone/>
            </a:pPr>
            <a:r>
              <a:rPr lang="en-GB" sz="4200" dirty="0" smtClean="0">
                <a:effectLst/>
                <a:latin typeface="Arial" pitchFamily="34" charset="0"/>
                <a:ea typeface="MS Mincho"/>
                <a:cs typeface="Arial" pitchFamily="34" charset="0"/>
              </a:rPr>
              <a:t>Homework is a good opportunity for parents to engage with their children’s learning.  It also prepares the pupils for expectations in secondary education.</a:t>
            </a:r>
          </a:p>
          <a:p>
            <a:pPr marL="0" indent="0">
              <a:spcAft>
                <a:spcPts val="0"/>
              </a:spcAft>
              <a:buNone/>
            </a:pPr>
            <a:r>
              <a:rPr lang="en-GB" sz="4200" dirty="0" smtClean="0">
                <a:effectLst/>
                <a:latin typeface="Arial" pitchFamily="34" charset="0"/>
                <a:ea typeface="Calibri"/>
                <a:cs typeface="Arial" pitchFamily="34" charset="0"/>
              </a:rPr>
              <a:t> </a:t>
            </a:r>
            <a:endParaRPr lang="en-GB" sz="4200" dirty="0">
              <a:latin typeface="Arial" pitchFamily="34" charset="0"/>
              <a:ea typeface="Calibri"/>
              <a:cs typeface="Arial" pitchFamily="34" charset="0"/>
            </a:endParaRPr>
          </a:p>
          <a:p>
            <a:pPr marL="0" indent="0">
              <a:spcAft>
                <a:spcPts val="0"/>
              </a:spcAft>
              <a:buNone/>
            </a:pPr>
            <a:r>
              <a:rPr lang="en-GB" sz="4200" b="1" dirty="0" smtClean="0">
                <a:effectLst/>
                <a:latin typeface="Arial" pitchFamily="34" charset="0"/>
                <a:ea typeface="Calibri"/>
                <a:cs typeface="Arial" pitchFamily="34" charset="0"/>
              </a:rPr>
              <a:t>Contact with Parents and Carers:</a:t>
            </a:r>
            <a:endParaRPr lang="en-GB" sz="4200" dirty="0">
              <a:latin typeface="Arial" pitchFamily="34" charset="0"/>
              <a:ea typeface="Calibri"/>
              <a:cs typeface="Arial" pitchFamily="34" charset="0"/>
            </a:endParaRPr>
          </a:p>
          <a:p>
            <a:pPr marL="0" indent="0">
              <a:spcAft>
                <a:spcPts val="0"/>
              </a:spcAft>
              <a:buNone/>
            </a:pPr>
            <a:r>
              <a:rPr lang="en-GB" sz="4200" dirty="0" smtClean="0">
                <a:effectLst/>
                <a:latin typeface="Arial" pitchFamily="34" charset="0"/>
                <a:ea typeface="Calibri"/>
                <a:cs typeface="Arial" pitchFamily="34" charset="0"/>
              </a:rPr>
              <a:t>We believe the positive role model set by parents complements, supports and contributes towards the education of each child.  We like to maintain a close partnership, and include parents in the life of the school on a day-to-day basis.  This partnership is based on understanding, mutual respect and working towards the success and achievements of the children.  Parents are very welcome to come into school and talk with Mrs Chaffey or the class teachers as they think is necessary to keep informed about the progress of their child. </a:t>
            </a:r>
            <a:endParaRPr lang="en-GB" sz="4200" dirty="0">
              <a:latin typeface="Arial" pitchFamily="34" charset="0"/>
              <a:ea typeface="Calibri"/>
              <a:cs typeface="Arial" pitchFamily="34" charset="0"/>
            </a:endParaRPr>
          </a:p>
          <a:p>
            <a:pPr marL="0" indent="0">
              <a:spcAft>
                <a:spcPts val="0"/>
              </a:spcAft>
              <a:buNone/>
            </a:pPr>
            <a:r>
              <a:rPr lang="en-GB" dirty="0" smtClean="0">
                <a:effectLst/>
                <a:latin typeface="Arial" pitchFamily="34" charset="0"/>
                <a:ea typeface="Calibri"/>
                <a:cs typeface="Arial" pitchFamily="34" charset="0"/>
              </a:rPr>
              <a:t> </a:t>
            </a:r>
            <a:endParaRPr lang="en-GB" dirty="0">
              <a:latin typeface="Arial" pitchFamily="34" charset="0"/>
              <a:ea typeface="Calibri"/>
              <a:cs typeface="Arial" pitchFamily="34" charset="0"/>
            </a:endParaRPr>
          </a:p>
          <a:p>
            <a:pPr marL="0" indent="0">
              <a:spcAft>
                <a:spcPts val="0"/>
              </a:spcAft>
              <a:buNone/>
            </a:pPr>
            <a:r>
              <a:rPr lang="en-GB" sz="4200" dirty="0" smtClean="0">
                <a:effectLst/>
                <a:latin typeface="Arial" pitchFamily="34" charset="0"/>
                <a:ea typeface="Calibri"/>
                <a:cs typeface="Arial" pitchFamily="34" charset="0"/>
              </a:rPr>
              <a:t>A regular link with parents and carers is maintained through the daily Home School Contact book in Key Stage 1 (Reception, Years 1 and 2),  Homework Diaries in Key Stage 2 (Years 3, 4, 5 and 6) and Reading Records (Reception to Year 4).</a:t>
            </a:r>
            <a:endParaRPr lang="en-GB" sz="4200" dirty="0">
              <a:latin typeface="Arial" pitchFamily="34" charset="0"/>
              <a:ea typeface="Calibri"/>
              <a:cs typeface="Arial" pitchFamily="34" charset="0"/>
            </a:endParaRPr>
          </a:p>
          <a:p>
            <a:pPr marL="0" indent="0">
              <a:spcAft>
                <a:spcPts val="0"/>
              </a:spcAft>
              <a:buNone/>
            </a:pPr>
            <a:r>
              <a:rPr lang="en-GB" sz="4200" dirty="0" smtClean="0">
                <a:effectLst/>
                <a:latin typeface="Arial" pitchFamily="34" charset="0"/>
                <a:ea typeface="MS Mincho"/>
                <a:cs typeface="Arial" pitchFamily="34" charset="0"/>
              </a:rPr>
              <a:t> </a:t>
            </a:r>
          </a:p>
          <a:p>
            <a:pPr marL="0" indent="0">
              <a:spcAft>
                <a:spcPts val="0"/>
              </a:spcAft>
              <a:buNone/>
            </a:pPr>
            <a:r>
              <a:rPr lang="en-GB" sz="4200" b="1" dirty="0" smtClean="0">
                <a:effectLst/>
                <a:latin typeface="Arial" pitchFamily="34" charset="0"/>
                <a:ea typeface="MS Mincho"/>
                <a:cs typeface="Arial" pitchFamily="34" charset="0"/>
              </a:rPr>
              <a:t>Assessment:</a:t>
            </a:r>
            <a:endParaRPr lang="en-GB" sz="4200" dirty="0" smtClean="0">
              <a:effectLst/>
              <a:latin typeface="Arial" pitchFamily="34" charset="0"/>
              <a:ea typeface="MS Mincho"/>
              <a:cs typeface="Arial" pitchFamily="34" charset="0"/>
            </a:endParaRPr>
          </a:p>
          <a:p>
            <a:pPr marL="0" indent="0">
              <a:spcAft>
                <a:spcPts val="0"/>
              </a:spcAft>
              <a:buNone/>
            </a:pPr>
            <a:r>
              <a:rPr lang="en-GB" sz="4200" dirty="0" smtClean="0">
                <a:effectLst/>
                <a:latin typeface="Arial" pitchFamily="34" charset="0"/>
                <a:ea typeface="MS Mincho"/>
                <a:cs typeface="Arial" pitchFamily="34" charset="0"/>
              </a:rPr>
              <a:t>Children are continually observed and assessed by their teachers to ensure that they are suitably challenged and achieving positive development.  This includes informal tests and discussion.  Children in Years 2 and 6 are also assessed using statutory end of key stage tests.</a:t>
            </a:r>
          </a:p>
          <a:p>
            <a:pPr marL="0" indent="0">
              <a:spcAft>
                <a:spcPts val="0"/>
              </a:spcAft>
              <a:buNone/>
            </a:pPr>
            <a:r>
              <a:rPr lang="en-GB" sz="4200" dirty="0" smtClean="0">
                <a:effectLst/>
                <a:latin typeface="Arial" pitchFamily="34" charset="0"/>
                <a:ea typeface="MS Mincho"/>
                <a:cs typeface="Arial" pitchFamily="34" charset="0"/>
              </a:rPr>
              <a:t> </a:t>
            </a:r>
          </a:p>
          <a:p>
            <a:pPr marL="0" indent="0">
              <a:spcAft>
                <a:spcPts val="0"/>
              </a:spcAft>
              <a:buNone/>
            </a:pPr>
            <a:r>
              <a:rPr lang="en-GB" sz="4200" dirty="0" smtClean="0">
                <a:effectLst/>
                <a:latin typeface="Arial" pitchFamily="34" charset="0"/>
                <a:ea typeface="MS Mincho"/>
                <a:cs typeface="Arial" pitchFamily="34" charset="0"/>
              </a:rPr>
              <a:t>In the Autumn and Spring Terms there is an opportunity for all parents and carers to meet teaching staff to discuss attitudes, progress and achievements. There is also an annual written report for each child in the Summer Term. </a:t>
            </a:r>
          </a:p>
        </p:txBody>
      </p:sp>
      <p:pic>
        <p:nvPicPr>
          <p:cNvPr id="4" name="Picture 3" descr="022.JPG"/>
          <p:cNvPicPr>
            <a:picLocks noChangeAspect="1"/>
          </p:cNvPicPr>
          <p:nvPr/>
        </p:nvPicPr>
        <p:blipFill rotWithShape="1">
          <a:blip r:embed="rId2" cstate="screen">
            <a:extLst>
              <a:ext uri="{28A0092B-C50C-407E-A947-70E740481C1C}">
                <a14:useLocalDpi xmlns:a14="http://schemas.microsoft.com/office/drawing/2010/main"/>
              </a:ext>
            </a:extLst>
          </a:blip>
          <a:srcRect l="23588" r="24043"/>
          <a:stretch/>
        </p:blipFill>
        <p:spPr>
          <a:xfrm>
            <a:off x="5220414" y="836578"/>
            <a:ext cx="3585114" cy="5134379"/>
          </a:xfrm>
          <a:prstGeom prst="rect">
            <a:avLst/>
          </a:prstGeom>
        </p:spPr>
      </p:pic>
    </p:spTree>
    <p:extLst>
      <p:ext uri="{BB962C8B-B14F-4D97-AF65-F5344CB8AC3E}">
        <p14:creationId xmlns:p14="http://schemas.microsoft.com/office/powerpoint/2010/main" val="25556569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87790"/>
            <a:ext cx="4507061" cy="5762453"/>
          </a:xfrm>
        </p:spPr>
        <p:txBody>
          <a:bodyPr>
            <a:normAutofit fontScale="32500" lnSpcReduction="20000"/>
          </a:bodyPr>
          <a:lstStyle/>
          <a:p>
            <a:pPr marL="0" indent="0">
              <a:buNone/>
            </a:pPr>
            <a:r>
              <a:rPr lang="en-GB" sz="3400" b="1" u="sng" dirty="0" smtClean="0">
                <a:latin typeface="Arial" pitchFamily="34" charset="0"/>
                <a:cs typeface="Arial" pitchFamily="34" charset="0"/>
              </a:rPr>
              <a:t>THE WIDER WORLD</a:t>
            </a:r>
          </a:p>
          <a:p>
            <a:pPr marL="0" indent="0">
              <a:buNone/>
            </a:pPr>
            <a:endParaRPr lang="en-GB" sz="3400" b="1" dirty="0">
              <a:latin typeface="Arial" pitchFamily="34" charset="0"/>
              <a:cs typeface="Arial" pitchFamily="34" charset="0"/>
            </a:endParaRPr>
          </a:p>
          <a:p>
            <a:pPr marL="0" indent="0">
              <a:buNone/>
            </a:pPr>
            <a:r>
              <a:rPr lang="en-GB" sz="3400" b="1" dirty="0" smtClean="0">
                <a:latin typeface="Arial" pitchFamily="34" charset="0"/>
                <a:cs typeface="Arial" pitchFamily="34" charset="0"/>
              </a:rPr>
              <a:t>Links </a:t>
            </a:r>
            <a:r>
              <a:rPr lang="en-GB" sz="3400" b="1" dirty="0">
                <a:latin typeface="Arial" pitchFamily="34" charset="0"/>
                <a:cs typeface="Arial" pitchFamily="34" charset="0"/>
              </a:rPr>
              <a:t>with church:</a:t>
            </a:r>
            <a:endParaRPr lang="en-GB" sz="3400" dirty="0">
              <a:latin typeface="Arial" pitchFamily="34" charset="0"/>
              <a:cs typeface="Arial" pitchFamily="34" charset="0"/>
            </a:endParaRPr>
          </a:p>
          <a:p>
            <a:pPr marL="0" indent="0">
              <a:buNone/>
            </a:pPr>
            <a:r>
              <a:rPr lang="en-GB" sz="3400" dirty="0" err="1">
                <a:latin typeface="Arial" pitchFamily="34" charset="0"/>
                <a:cs typeface="Arial" pitchFamily="34" charset="0"/>
              </a:rPr>
              <a:t>Thorner’s</a:t>
            </a:r>
            <a:r>
              <a:rPr lang="en-GB" sz="3400" dirty="0">
                <a:latin typeface="Arial" pitchFamily="34" charset="0"/>
                <a:cs typeface="Arial" pitchFamily="34" charset="0"/>
              </a:rPr>
              <a:t> is a Church of England school and Christian morals underpin the way we view the world and each other.  Every child attends a whole school daily act of worship in the Hall. </a:t>
            </a:r>
            <a:r>
              <a:rPr lang="en-GB" sz="3400" dirty="0" smtClean="0">
                <a:latin typeface="Arial" pitchFamily="34" charset="0"/>
                <a:cs typeface="Arial" pitchFamily="34" charset="0"/>
              </a:rPr>
              <a:t>Teachers </a:t>
            </a:r>
            <a:r>
              <a:rPr lang="en-GB" sz="3400" dirty="0">
                <a:latin typeface="Arial" pitchFamily="34" charset="0"/>
                <a:cs typeface="Arial" pitchFamily="34" charset="0"/>
              </a:rPr>
              <a:t>take it in turn to lead, and visiting speakers are invited to address the pupils.  The Rector of the Bride Valley Team Ministry or one of his representatives leads a weekly assembly.  In our assemblies we explore bible stories and characters, as well as moral and ethical issues.</a:t>
            </a:r>
          </a:p>
          <a:p>
            <a:pPr marL="0" indent="0">
              <a:buNone/>
            </a:pPr>
            <a:r>
              <a:rPr lang="en-GB" sz="3400" dirty="0">
                <a:latin typeface="Arial" pitchFamily="34" charset="0"/>
                <a:cs typeface="Arial" pitchFamily="34" charset="0"/>
              </a:rPr>
              <a:t>Regular assemblies, at the beginning and end of each term, are held in </a:t>
            </a:r>
            <a:r>
              <a:rPr lang="en-GB" sz="3400" dirty="0" smtClean="0">
                <a:latin typeface="Arial" pitchFamily="34" charset="0"/>
                <a:cs typeface="Arial" pitchFamily="34" charset="0"/>
              </a:rPr>
              <a:t>church.  Parents </a:t>
            </a:r>
            <a:r>
              <a:rPr lang="en-GB" sz="3400" dirty="0">
                <a:latin typeface="Arial" pitchFamily="34" charset="0"/>
                <a:cs typeface="Arial" pitchFamily="34" charset="0"/>
              </a:rPr>
              <a:t>are invited to walk with us or meet us in church.  Some </a:t>
            </a:r>
            <a:r>
              <a:rPr lang="en-GB" sz="3400" dirty="0" smtClean="0">
                <a:latin typeface="Arial" pitchFamily="34" charset="0"/>
                <a:cs typeface="Arial" pitchFamily="34" charset="0"/>
              </a:rPr>
              <a:t>services coincide </a:t>
            </a:r>
            <a:r>
              <a:rPr lang="en-GB" sz="3400" dirty="0">
                <a:latin typeface="Arial" pitchFamily="34" charset="0"/>
                <a:cs typeface="Arial" pitchFamily="34" charset="0"/>
              </a:rPr>
              <a:t>with the major festivals.   All children, whether Christian or otherwise, are welcome to attend </a:t>
            </a:r>
            <a:r>
              <a:rPr lang="en-GB" sz="3400" dirty="0" err="1">
                <a:latin typeface="Arial" pitchFamily="34" charset="0"/>
                <a:cs typeface="Arial" pitchFamily="34" charset="0"/>
              </a:rPr>
              <a:t>Thorner’s</a:t>
            </a:r>
            <a:r>
              <a:rPr lang="en-GB" sz="3400" dirty="0">
                <a:latin typeface="Arial" pitchFamily="34" charset="0"/>
                <a:cs typeface="Arial" pitchFamily="34" charset="0"/>
              </a:rPr>
              <a:t> and are respected for their own beliefs.  Parents are entitled to withdraw their child from religious worship and instruction should they wish</a:t>
            </a:r>
            <a:r>
              <a:rPr lang="en-GB" sz="3400" dirty="0" smtClean="0">
                <a:latin typeface="Arial" pitchFamily="34" charset="0"/>
                <a:cs typeface="Arial" pitchFamily="34" charset="0"/>
              </a:rPr>
              <a:t>.</a:t>
            </a:r>
          </a:p>
          <a:p>
            <a:pPr marL="0" indent="0">
              <a:buNone/>
            </a:pPr>
            <a:endParaRPr lang="en-GB" sz="1200" dirty="0">
              <a:latin typeface="Arial" pitchFamily="34" charset="0"/>
              <a:cs typeface="Arial" pitchFamily="34" charset="0"/>
            </a:endParaRPr>
          </a:p>
          <a:p>
            <a:pPr marL="0" indent="0">
              <a:buNone/>
            </a:pPr>
            <a:r>
              <a:rPr lang="en-GB" sz="3400" b="1" dirty="0">
                <a:latin typeface="Arial" pitchFamily="34" charset="0"/>
                <a:cs typeface="Arial" pitchFamily="34" charset="0"/>
              </a:rPr>
              <a:t>Links with community:</a:t>
            </a:r>
            <a:endParaRPr lang="en-GB" sz="3400" dirty="0">
              <a:latin typeface="Arial" pitchFamily="34" charset="0"/>
              <a:cs typeface="Arial" pitchFamily="34" charset="0"/>
            </a:endParaRPr>
          </a:p>
          <a:p>
            <a:pPr marL="0" indent="0">
              <a:buNone/>
            </a:pPr>
            <a:r>
              <a:rPr lang="en-GB" sz="3400" dirty="0">
                <a:latin typeface="Arial" pitchFamily="34" charset="0"/>
                <a:cs typeface="Arial" pitchFamily="34" charset="0"/>
              </a:rPr>
              <a:t>We are fortunate that a number of our parents and grandparents, and other members of our </a:t>
            </a:r>
            <a:r>
              <a:rPr lang="en-GB" sz="3400" dirty="0" smtClean="0">
                <a:latin typeface="Arial" pitchFamily="34" charset="0"/>
                <a:cs typeface="Arial" pitchFamily="34" charset="0"/>
              </a:rPr>
              <a:t>community, regularly </a:t>
            </a:r>
            <a:r>
              <a:rPr lang="en-GB" sz="3400" dirty="0">
                <a:latin typeface="Arial" pitchFamily="34" charset="0"/>
                <a:cs typeface="Arial" pitchFamily="34" charset="0"/>
              </a:rPr>
              <a:t>offer help, for instance </a:t>
            </a:r>
            <a:r>
              <a:rPr lang="en-GB" sz="3400" dirty="0" smtClean="0">
                <a:latin typeface="Arial" pitchFamily="34" charset="0"/>
                <a:cs typeface="Arial" pitchFamily="34" charset="0"/>
              </a:rPr>
              <a:t>with cooking, </a:t>
            </a:r>
            <a:r>
              <a:rPr lang="en-GB" sz="3400" dirty="0">
                <a:latin typeface="Arial" pitchFamily="34" charset="0"/>
                <a:cs typeface="Arial" pitchFamily="34" charset="0"/>
              </a:rPr>
              <a:t>managing the Discovery area, supporting Design and Technology and listening to individual children read</a:t>
            </a:r>
            <a:r>
              <a:rPr lang="en-GB" sz="3400" dirty="0" smtClean="0">
                <a:latin typeface="Arial" pitchFamily="34" charset="0"/>
                <a:cs typeface="Arial" pitchFamily="34" charset="0"/>
              </a:rPr>
              <a:t>.</a:t>
            </a:r>
            <a:endParaRPr lang="en-GB" sz="3400" dirty="0">
              <a:latin typeface="Arial" pitchFamily="34" charset="0"/>
              <a:cs typeface="Arial" pitchFamily="34" charset="0"/>
            </a:endParaRPr>
          </a:p>
          <a:p>
            <a:pPr marL="0" indent="0">
              <a:buNone/>
            </a:pPr>
            <a:r>
              <a:rPr lang="en-GB" sz="3400" dirty="0">
                <a:latin typeface="Arial" pitchFamily="34" charset="0"/>
                <a:cs typeface="Arial" pitchFamily="34" charset="0"/>
              </a:rPr>
              <a:t>LATCH, used on a daily basis by the school for assemblies, PE, lunches, performances and parking, is the result of a very successful joint venture with the local community</a:t>
            </a:r>
            <a:r>
              <a:rPr lang="en-GB" sz="3400" dirty="0" smtClean="0">
                <a:latin typeface="Arial" pitchFamily="34" charset="0"/>
                <a:cs typeface="Arial" pitchFamily="34" charset="0"/>
              </a:rPr>
              <a:t>.</a:t>
            </a:r>
          </a:p>
          <a:p>
            <a:pPr marL="0" indent="0">
              <a:buNone/>
            </a:pPr>
            <a:endParaRPr lang="en-GB" sz="1200" dirty="0">
              <a:latin typeface="Arial" pitchFamily="34" charset="0"/>
              <a:cs typeface="Arial" pitchFamily="34" charset="0"/>
            </a:endParaRPr>
          </a:p>
          <a:p>
            <a:pPr marL="0" indent="0">
              <a:buNone/>
            </a:pPr>
            <a:r>
              <a:rPr lang="en-GB" sz="3400" b="1" dirty="0">
                <a:latin typeface="Arial" pitchFamily="34" charset="0"/>
                <a:cs typeface="Arial" pitchFamily="34" charset="0"/>
              </a:rPr>
              <a:t>Links with </a:t>
            </a:r>
            <a:r>
              <a:rPr lang="en-GB" sz="3400" b="1" dirty="0" smtClean="0">
                <a:latin typeface="Arial" pitchFamily="34" charset="0"/>
                <a:cs typeface="Arial" pitchFamily="34" charset="0"/>
              </a:rPr>
              <a:t>other schools:</a:t>
            </a:r>
            <a:endParaRPr lang="en-GB" sz="3400" dirty="0">
              <a:latin typeface="Arial" pitchFamily="34" charset="0"/>
              <a:cs typeface="Arial" pitchFamily="34" charset="0"/>
            </a:endParaRPr>
          </a:p>
          <a:p>
            <a:pPr marL="0" indent="0">
              <a:buNone/>
            </a:pPr>
            <a:r>
              <a:rPr lang="en-GB" sz="3400" dirty="0" err="1">
                <a:latin typeface="Arial" pitchFamily="34" charset="0"/>
                <a:cs typeface="Arial" pitchFamily="34" charset="0"/>
              </a:rPr>
              <a:t>Thorner’s</a:t>
            </a:r>
            <a:r>
              <a:rPr lang="en-GB" sz="3400" dirty="0">
                <a:latin typeface="Arial" pitchFamily="34" charset="0"/>
                <a:cs typeface="Arial" pitchFamily="34" charset="0"/>
              </a:rPr>
              <a:t> is </a:t>
            </a:r>
            <a:r>
              <a:rPr lang="en-GB" sz="3400" dirty="0" smtClean="0">
                <a:latin typeface="Arial" pitchFamily="34" charset="0"/>
                <a:cs typeface="Arial" pitchFamily="34" charset="0"/>
              </a:rPr>
              <a:t>part of the </a:t>
            </a:r>
            <a:r>
              <a:rPr lang="en-GB" sz="3400" dirty="0" err="1" smtClean="0">
                <a:latin typeface="Arial" pitchFamily="34" charset="0"/>
                <a:cs typeface="Arial" pitchFamily="34" charset="0"/>
              </a:rPr>
              <a:t>Bridport</a:t>
            </a:r>
            <a:r>
              <a:rPr lang="en-GB" sz="3400" dirty="0" smtClean="0">
                <a:latin typeface="Arial" pitchFamily="34" charset="0"/>
                <a:cs typeface="Arial" pitchFamily="34" charset="0"/>
              </a:rPr>
              <a:t> pyramid which includes the primary schools of </a:t>
            </a:r>
            <a:r>
              <a:rPr lang="en-GB" sz="3400" dirty="0">
                <a:latin typeface="Arial" pitchFamily="34" charset="0"/>
                <a:cs typeface="Arial" pitchFamily="34" charset="0"/>
              </a:rPr>
              <a:t>Burton </a:t>
            </a:r>
            <a:r>
              <a:rPr lang="en-GB" sz="3400" dirty="0" err="1">
                <a:latin typeface="Arial" pitchFamily="34" charset="0"/>
                <a:cs typeface="Arial" pitchFamily="34" charset="0"/>
              </a:rPr>
              <a:t>Bradstock</a:t>
            </a:r>
            <a:r>
              <a:rPr lang="en-GB" sz="3400" dirty="0">
                <a:latin typeface="Arial" pitchFamily="34" charset="0"/>
                <a:cs typeface="Arial" pitchFamily="34" charset="0"/>
              </a:rPr>
              <a:t>, </a:t>
            </a:r>
            <a:r>
              <a:rPr lang="en-GB" sz="3400" dirty="0" err="1">
                <a:latin typeface="Arial" pitchFamily="34" charset="0"/>
                <a:cs typeface="Arial" pitchFamily="34" charset="0"/>
              </a:rPr>
              <a:t>Loders</a:t>
            </a:r>
            <a:r>
              <a:rPr lang="en-GB" sz="3400" dirty="0">
                <a:latin typeface="Arial" pitchFamily="34" charset="0"/>
                <a:cs typeface="Arial" pitchFamily="34" charset="0"/>
              </a:rPr>
              <a:t>, </a:t>
            </a:r>
            <a:r>
              <a:rPr lang="en-GB" sz="3400" dirty="0" err="1">
                <a:latin typeface="Arial" pitchFamily="34" charset="0"/>
                <a:cs typeface="Arial" pitchFamily="34" charset="0"/>
              </a:rPr>
              <a:t>Powerstock</a:t>
            </a:r>
            <a:r>
              <a:rPr lang="en-GB" sz="3400" dirty="0">
                <a:latin typeface="Arial" pitchFamily="34" charset="0"/>
                <a:cs typeface="Arial" pitchFamily="34" charset="0"/>
              </a:rPr>
              <a:t>, </a:t>
            </a:r>
            <a:r>
              <a:rPr lang="en-GB" sz="3400" dirty="0" err="1">
                <a:latin typeface="Arial" pitchFamily="34" charset="0"/>
                <a:cs typeface="Arial" pitchFamily="34" charset="0"/>
              </a:rPr>
              <a:t>Symondsbury</a:t>
            </a:r>
            <a:r>
              <a:rPr lang="en-GB" sz="3400" dirty="0">
                <a:latin typeface="Arial" pitchFamily="34" charset="0"/>
                <a:cs typeface="Arial" pitchFamily="34" charset="0"/>
              </a:rPr>
              <a:t>, St Mary’s </a:t>
            </a:r>
            <a:r>
              <a:rPr lang="en-GB" sz="3400" dirty="0" err="1">
                <a:latin typeface="Arial" pitchFamily="34" charset="0"/>
                <a:cs typeface="Arial" pitchFamily="34" charset="0"/>
              </a:rPr>
              <a:t>Bridport</a:t>
            </a:r>
            <a:r>
              <a:rPr lang="en-GB" sz="3400" dirty="0">
                <a:latin typeface="Arial" pitchFamily="34" charset="0"/>
                <a:cs typeface="Arial" pitchFamily="34" charset="0"/>
              </a:rPr>
              <a:t>, </a:t>
            </a:r>
            <a:r>
              <a:rPr lang="en-GB" sz="3400" dirty="0" err="1">
                <a:latin typeface="Arial" pitchFamily="34" charset="0"/>
                <a:cs typeface="Arial" pitchFamily="34" charset="0"/>
              </a:rPr>
              <a:t>Bridport</a:t>
            </a:r>
            <a:r>
              <a:rPr lang="en-GB" sz="3400" dirty="0">
                <a:latin typeface="Arial" pitchFamily="34" charset="0"/>
                <a:cs typeface="Arial" pitchFamily="34" charset="0"/>
              </a:rPr>
              <a:t> Primary and St Catherine’s.  We regularly compete with each other in sporting activities and undertake joint ventures. </a:t>
            </a:r>
            <a:r>
              <a:rPr lang="en-GB" sz="3400" dirty="0" smtClean="0">
                <a:latin typeface="Arial" pitchFamily="34" charset="0"/>
                <a:cs typeface="Arial" pitchFamily="34" charset="0"/>
              </a:rPr>
              <a:t>We </a:t>
            </a:r>
            <a:r>
              <a:rPr lang="en-GB" sz="3400" dirty="0">
                <a:latin typeface="Arial" pitchFamily="34" charset="0"/>
                <a:cs typeface="Arial" pitchFamily="34" charset="0"/>
              </a:rPr>
              <a:t>also have close links with </a:t>
            </a:r>
            <a:r>
              <a:rPr lang="en-GB" sz="3400" dirty="0" err="1">
                <a:latin typeface="Arial" pitchFamily="34" charset="0"/>
                <a:cs typeface="Arial" pitchFamily="34" charset="0"/>
              </a:rPr>
              <a:t>Mountjoy</a:t>
            </a:r>
            <a:r>
              <a:rPr lang="en-GB" sz="3400" dirty="0">
                <a:latin typeface="Arial" pitchFamily="34" charset="0"/>
                <a:cs typeface="Arial" pitchFamily="34" charset="0"/>
              </a:rPr>
              <a:t> School and the Sir John </a:t>
            </a:r>
            <a:r>
              <a:rPr lang="en-GB" sz="3400" dirty="0" err="1">
                <a:latin typeface="Arial" pitchFamily="34" charset="0"/>
                <a:cs typeface="Arial" pitchFamily="34" charset="0"/>
              </a:rPr>
              <a:t>Colfox</a:t>
            </a:r>
            <a:r>
              <a:rPr lang="en-GB" sz="3400" dirty="0">
                <a:latin typeface="Arial" pitchFamily="34" charset="0"/>
                <a:cs typeface="Arial" pitchFamily="34" charset="0"/>
              </a:rPr>
              <a:t> School in Bridport</a:t>
            </a:r>
            <a:r>
              <a:rPr lang="en-GB" sz="3400" dirty="0" smtClean="0">
                <a:latin typeface="Arial" pitchFamily="34" charset="0"/>
                <a:cs typeface="Arial" pitchFamily="34" charset="0"/>
              </a:rPr>
              <a:t>.</a:t>
            </a:r>
          </a:p>
          <a:p>
            <a:pPr marL="0" indent="0">
              <a:buNone/>
            </a:pPr>
            <a:r>
              <a:rPr lang="en-GB" sz="3400" dirty="0" smtClean="0">
                <a:latin typeface="Arial" pitchFamily="34" charset="0"/>
                <a:cs typeface="Arial" pitchFamily="34" charset="0"/>
              </a:rPr>
              <a:t>Since 2016 we are part of the West Dorset Schools Collaboration which comprises seven other primaries from Bridport and </a:t>
            </a:r>
            <a:r>
              <a:rPr lang="en-GB" sz="3400" dirty="0" err="1" smtClean="0">
                <a:latin typeface="Arial" pitchFamily="34" charset="0"/>
                <a:cs typeface="Arial" pitchFamily="34" charset="0"/>
              </a:rPr>
              <a:t>Beaminster</a:t>
            </a:r>
            <a:r>
              <a:rPr lang="en-GB" sz="3400" dirty="0" smtClean="0">
                <a:latin typeface="Arial" pitchFamily="34" charset="0"/>
                <a:cs typeface="Arial" pitchFamily="34" charset="0"/>
              </a:rPr>
              <a:t> – </a:t>
            </a:r>
            <a:r>
              <a:rPr lang="en-GB" sz="3400" dirty="0" err="1" smtClean="0">
                <a:latin typeface="Arial" pitchFamily="34" charset="0"/>
                <a:cs typeface="Arial" pitchFamily="34" charset="0"/>
              </a:rPr>
              <a:t>Symondsbury</a:t>
            </a:r>
            <a:r>
              <a:rPr lang="en-GB" sz="3400" dirty="0" smtClean="0">
                <a:latin typeface="Arial" pitchFamily="34" charset="0"/>
                <a:cs typeface="Arial" pitchFamily="34" charset="0"/>
              </a:rPr>
              <a:t>, </a:t>
            </a:r>
            <a:r>
              <a:rPr lang="en-GB" sz="3400" dirty="0" err="1" smtClean="0">
                <a:latin typeface="Arial" pitchFamily="34" charset="0"/>
                <a:cs typeface="Arial" pitchFamily="34" charset="0"/>
              </a:rPr>
              <a:t>Powerstock</a:t>
            </a:r>
            <a:r>
              <a:rPr lang="en-GB" sz="3400" dirty="0" smtClean="0">
                <a:latin typeface="Arial" pitchFamily="34" charset="0"/>
                <a:cs typeface="Arial" pitchFamily="34" charset="0"/>
              </a:rPr>
              <a:t>, </a:t>
            </a:r>
            <a:r>
              <a:rPr lang="en-GB" sz="3400" dirty="0" err="1" smtClean="0">
                <a:latin typeface="Arial" pitchFamily="34" charset="0"/>
                <a:cs typeface="Arial" pitchFamily="34" charset="0"/>
              </a:rPr>
              <a:t>Salway</a:t>
            </a:r>
            <a:r>
              <a:rPr lang="en-GB" sz="3400" dirty="0" smtClean="0">
                <a:latin typeface="Arial" pitchFamily="34" charset="0"/>
                <a:cs typeface="Arial" pitchFamily="34" charset="0"/>
              </a:rPr>
              <a:t> Ash, </a:t>
            </a:r>
            <a:r>
              <a:rPr lang="en-GB" sz="3400" dirty="0" err="1" smtClean="0">
                <a:latin typeface="Arial" pitchFamily="34" charset="0"/>
                <a:cs typeface="Arial" pitchFamily="34" charset="0"/>
              </a:rPr>
              <a:t>Broadwindsor</a:t>
            </a:r>
            <a:r>
              <a:rPr lang="en-GB" sz="3400" dirty="0" smtClean="0">
                <a:latin typeface="Arial" pitchFamily="34" charset="0"/>
                <a:cs typeface="Arial" pitchFamily="34" charset="0"/>
              </a:rPr>
              <a:t>, </a:t>
            </a:r>
            <a:r>
              <a:rPr lang="en-GB" sz="3400" dirty="0" err="1" smtClean="0">
                <a:latin typeface="Arial" pitchFamily="34" charset="0"/>
                <a:cs typeface="Arial" pitchFamily="34" charset="0"/>
              </a:rPr>
              <a:t>Sticklands</a:t>
            </a:r>
            <a:r>
              <a:rPr lang="en-GB" sz="3400" dirty="0" smtClean="0">
                <a:latin typeface="Arial" pitchFamily="34" charset="0"/>
                <a:cs typeface="Arial" pitchFamily="34" charset="0"/>
              </a:rPr>
              <a:t>, Parrett &amp; Axe and Greenford. This partnership </a:t>
            </a:r>
            <a:r>
              <a:rPr lang="en-GB" sz="3400" dirty="0">
                <a:latin typeface="Arial" pitchFamily="34" charset="0"/>
                <a:cs typeface="Arial" pitchFamily="34" charset="0"/>
              </a:rPr>
              <a:t>enables </a:t>
            </a:r>
            <a:r>
              <a:rPr lang="en-GB" sz="3400" dirty="0" smtClean="0">
                <a:latin typeface="Arial" pitchFamily="34" charset="0"/>
                <a:cs typeface="Arial" pitchFamily="34" charset="0"/>
              </a:rPr>
              <a:t>us </a:t>
            </a:r>
            <a:r>
              <a:rPr lang="en-GB" sz="3400" dirty="0">
                <a:latin typeface="Arial" pitchFamily="34" charset="0"/>
                <a:cs typeface="Arial" pitchFamily="34" charset="0"/>
              </a:rPr>
              <a:t>to benefit from extended resources and the pupils to have experience of the wider community. </a:t>
            </a:r>
          </a:p>
          <a:p>
            <a:endParaRPr lang="en-US" dirty="0"/>
          </a:p>
        </p:txBody>
      </p:sp>
      <p:pic>
        <p:nvPicPr>
          <p:cNvPr id="4" name="Picture 3"/>
          <p:cNvPicPr>
            <a:picLocks noChangeAspect="1"/>
          </p:cNvPicPr>
          <p:nvPr/>
        </p:nvPicPr>
        <p:blipFill rotWithShape="1">
          <a:blip r:embed="rId2" cstate="screen">
            <a:extLst>
              <a:ext uri="{28A0092B-C50C-407E-A947-70E740481C1C}">
                <a14:useLocalDpi xmlns:a14="http://schemas.microsoft.com/office/drawing/2010/main"/>
              </a:ext>
            </a:extLst>
          </a:blip>
          <a:srcRect t="4165" b="2665"/>
          <a:stretch/>
        </p:blipFill>
        <p:spPr>
          <a:xfrm>
            <a:off x="4964261" y="587790"/>
            <a:ext cx="3801909" cy="5762453"/>
          </a:xfrm>
          <a:prstGeom prst="rect">
            <a:avLst/>
          </a:prstGeom>
        </p:spPr>
      </p:pic>
    </p:spTree>
    <p:extLst>
      <p:ext uri="{BB962C8B-B14F-4D97-AF65-F5344CB8AC3E}">
        <p14:creationId xmlns:p14="http://schemas.microsoft.com/office/powerpoint/2010/main" val="27693809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550574"/>
            <a:ext cx="8229600" cy="1784065"/>
          </a:xfrm>
        </p:spPr>
        <p:txBody>
          <a:bodyPr>
            <a:normAutofit fontScale="70000" lnSpcReduction="20000"/>
          </a:bodyPr>
          <a:lstStyle/>
          <a:p>
            <a:pPr marL="0" indent="0">
              <a:buNone/>
            </a:pPr>
            <a:r>
              <a:rPr lang="en-GB" sz="1700" b="1" u="sng" dirty="0" smtClean="0">
                <a:latin typeface="Arial" pitchFamily="34" charset="0"/>
                <a:cs typeface="Arial" pitchFamily="34" charset="0"/>
              </a:rPr>
              <a:t>WHERE NEXT?</a:t>
            </a:r>
          </a:p>
          <a:p>
            <a:pPr marL="0" indent="0">
              <a:buNone/>
            </a:pPr>
            <a:endParaRPr lang="en-GB" sz="1700" dirty="0">
              <a:latin typeface="Arial" pitchFamily="34" charset="0"/>
              <a:cs typeface="Arial" pitchFamily="34" charset="0"/>
            </a:endParaRPr>
          </a:p>
          <a:p>
            <a:pPr marL="0" indent="0">
              <a:buNone/>
            </a:pPr>
            <a:r>
              <a:rPr lang="en-GB" sz="1700" dirty="0" smtClean="0">
                <a:latin typeface="Arial" pitchFamily="34" charset="0"/>
                <a:cs typeface="Arial" pitchFamily="34" charset="0"/>
              </a:rPr>
              <a:t>Most </a:t>
            </a:r>
            <a:r>
              <a:rPr lang="en-GB" sz="1700" dirty="0">
                <a:latin typeface="Arial" pitchFamily="34" charset="0"/>
                <a:cs typeface="Arial" pitchFamily="34" charset="0"/>
              </a:rPr>
              <a:t>children attending </a:t>
            </a:r>
            <a:r>
              <a:rPr lang="en-GB" sz="1700" dirty="0" err="1">
                <a:latin typeface="Arial" pitchFamily="34" charset="0"/>
                <a:cs typeface="Arial" pitchFamily="34" charset="0"/>
              </a:rPr>
              <a:t>Thorner’s</a:t>
            </a:r>
            <a:r>
              <a:rPr lang="en-GB" sz="1700" dirty="0">
                <a:latin typeface="Arial" pitchFamily="34" charset="0"/>
                <a:cs typeface="Arial" pitchFamily="34" charset="0"/>
              </a:rPr>
              <a:t> go to Sir John </a:t>
            </a:r>
            <a:r>
              <a:rPr lang="en-GB" sz="1700" dirty="0" err="1">
                <a:latin typeface="Arial" pitchFamily="34" charset="0"/>
                <a:cs typeface="Arial" pitchFamily="34" charset="0"/>
              </a:rPr>
              <a:t>Colfox</a:t>
            </a:r>
            <a:r>
              <a:rPr lang="en-GB" sz="1700" dirty="0">
                <a:latin typeface="Arial" pitchFamily="34" charset="0"/>
                <a:cs typeface="Arial" pitchFamily="34" charset="0"/>
              </a:rPr>
              <a:t> School for their secondary education.  </a:t>
            </a:r>
            <a:r>
              <a:rPr lang="en-GB" sz="1700" dirty="0" smtClean="0">
                <a:latin typeface="Arial" pitchFamily="34" charset="0"/>
                <a:cs typeface="Arial" pitchFamily="34" charset="0"/>
              </a:rPr>
              <a:t>Some of our pupils opt for other </a:t>
            </a:r>
            <a:r>
              <a:rPr lang="en-GB" sz="1700" dirty="0">
                <a:latin typeface="Arial" pitchFamily="34" charset="0"/>
                <a:cs typeface="Arial" pitchFamily="34" charset="0"/>
              </a:rPr>
              <a:t>secondary </a:t>
            </a:r>
            <a:r>
              <a:rPr lang="en-GB" sz="1700" dirty="0" smtClean="0">
                <a:latin typeface="Arial" pitchFamily="34" charset="0"/>
                <a:cs typeface="Arial" pitchFamily="34" charset="0"/>
              </a:rPr>
              <a:t>schools. </a:t>
            </a:r>
            <a:endParaRPr lang="en-GB" sz="1700" dirty="0">
              <a:latin typeface="Arial" pitchFamily="34" charset="0"/>
              <a:cs typeface="Arial" pitchFamily="34" charset="0"/>
            </a:endParaRPr>
          </a:p>
          <a:p>
            <a:pPr marL="0" indent="0">
              <a:buNone/>
            </a:pPr>
            <a:r>
              <a:rPr lang="en-GB" sz="1700" dirty="0">
                <a:latin typeface="Arial" pitchFamily="34" charset="0"/>
                <a:cs typeface="Arial" pitchFamily="34" charset="0"/>
              </a:rPr>
              <a:t> </a:t>
            </a:r>
          </a:p>
          <a:p>
            <a:pPr marL="0" indent="0">
              <a:buNone/>
            </a:pPr>
            <a:r>
              <a:rPr lang="en-GB" sz="1700" dirty="0">
                <a:latin typeface="Arial" pitchFamily="34" charset="0"/>
                <a:cs typeface="Arial" pitchFamily="34" charset="0"/>
              </a:rPr>
              <a:t>Every opportunity is taken to ease the transition to secondary school.  There is a carefully structured induction programme, which starts as children come to the end of year 5.  All year 5 pupils are invited to spend a ‘taster’ day at </a:t>
            </a:r>
            <a:r>
              <a:rPr lang="en-GB" sz="1700" dirty="0" err="1" smtClean="0">
                <a:latin typeface="Arial" pitchFamily="34" charset="0"/>
                <a:cs typeface="Arial" pitchFamily="34" charset="0"/>
              </a:rPr>
              <a:t>Colfox</a:t>
            </a:r>
            <a:r>
              <a:rPr lang="en-GB" sz="1700" dirty="0" smtClean="0">
                <a:latin typeface="Arial" pitchFamily="34" charset="0"/>
                <a:cs typeface="Arial" pitchFamily="34" charset="0"/>
              </a:rPr>
              <a:t> </a:t>
            </a:r>
            <a:r>
              <a:rPr lang="en-GB" sz="1700" dirty="0">
                <a:latin typeface="Arial" pitchFamily="34" charset="0"/>
                <a:cs typeface="Arial" pitchFamily="34" charset="0"/>
              </a:rPr>
              <a:t>School during the summer term, working in one of the departments: Science, Technology, Drama or Art.  </a:t>
            </a:r>
          </a:p>
          <a:p>
            <a:pPr marL="0" indent="0">
              <a:buNone/>
            </a:pPr>
            <a:r>
              <a:rPr lang="en-GB" sz="1700" dirty="0">
                <a:latin typeface="Arial" pitchFamily="34" charset="0"/>
                <a:cs typeface="Arial" pitchFamily="34" charset="0"/>
              </a:rPr>
              <a:t> </a:t>
            </a:r>
          </a:p>
          <a:p>
            <a:pPr marL="0" indent="0">
              <a:buNone/>
            </a:pPr>
            <a:r>
              <a:rPr lang="en-GB" sz="1700" dirty="0">
                <a:latin typeface="Arial" pitchFamily="34" charset="0"/>
                <a:cs typeface="Arial" pitchFamily="34" charset="0"/>
              </a:rPr>
              <a:t>Year 6 pupils are invited to two Induction Days when they are generally able to meet their tutor and peers</a:t>
            </a:r>
            <a:r>
              <a:rPr lang="en-GB" sz="1700" dirty="0" smtClean="0">
                <a:latin typeface="Arial" pitchFamily="34" charset="0"/>
                <a:cs typeface="Arial" pitchFamily="34" charset="0"/>
              </a:rPr>
              <a:t>.</a:t>
            </a:r>
            <a:endParaRPr lang="en-GB" sz="1700" dirty="0">
              <a:latin typeface="Arial" pitchFamily="34" charset="0"/>
              <a:cs typeface="Arial" pitchFamily="34" charset="0"/>
            </a:endParaRPr>
          </a:p>
        </p:txBody>
      </p:sp>
      <p:pic>
        <p:nvPicPr>
          <p:cNvPr id="2" name="Picture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758757" y="2334639"/>
            <a:ext cx="7431931" cy="4231531"/>
          </a:xfrm>
          <a:prstGeom prst="rect">
            <a:avLst/>
          </a:prstGeom>
        </p:spPr>
      </p:pic>
    </p:spTree>
    <p:extLst>
      <p:ext uri="{BB962C8B-B14F-4D97-AF65-F5344CB8AC3E}">
        <p14:creationId xmlns:p14="http://schemas.microsoft.com/office/powerpoint/2010/main" val="228339104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noGrp="1"/>
          </p:cNvGraphicFramePr>
          <p:nvPr>
            <p:ph idx="1"/>
            <p:extLst>
              <p:ext uri="{D42A27DB-BD31-4B8C-83A1-F6EECF244321}">
                <p14:modId xmlns:p14="http://schemas.microsoft.com/office/powerpoint/2010/main" val="1560550423"/>
              </p:ext>
            </p:extLst>
          </p:nvPr>
        </p:nvGraphicFramePr>
        <p:xfrm>
          <a:off x="457197" y="674051"/>
          <a:ext cx="3572985" cy="2219960"/>
        </p:xfrm>
        <a:graphic>
          <a:graphicData uri="http://schemas.openxmlformats.org/drawingml/2006/table">
            <a:tbl>
              <a:tblPr firstRow="1" bandRow="1">
                <a:tableStyleId>{E8B1032C-EA38-4F05-BA0D-38AFFFC7BED3}</a:tableStyleId>
              </a:tblPr>
              <a:tblGrid>
                <a:gridCol w="1552799"/>
                <a:gridCol w="2020186"/>
              </a:tblGrid>
              <a:tr h="0">
                <a:tc>
                  <a:txBody>
                    <a:bodyPr/>
                    <a:lstStyle/>
                    <a:p>
                      <a:r>
                        <a:rPr lang="en-US" b="0" dirty="0" smtClean="0">
                          <a:latin typeface="Arial" pitchFamily="34" charset="0"/>
                          <a:cs typeface="Arial" pitchFamily="34" charset="0"/>
                        </a:rPr>
                        <a:t>9:00</a:t>
                      </a:r>
                      <a:endParaRPr lang="en-US" b="0" dirty="0">
                        <a:latin typeface="Arial" pitchFamily="34" charset="0"/>
                        <a:cs typeface="Arial" pitchFamily="34" charset="0"/>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0" dirty="0" smtClean="0">
                          <a:latin typeface="Arial" pitchFamily="34" charset="0"/>
                          <a:cs typeface="Arial" pitchFamily="34" charset="0"/>
                        </a:rPr>
                        <a:t>School Day Starts</a:t>
                      </a:r>
                    </a:p>
                  </a:txBody>
                  <a:tcPr/>
                </a:tc>
              </a:tr>
              <a:tr h="370840">
                <a:tc>
                  <a:txBody>
                    <a:bodyPr/>
                    <a:lstStyle/>
                    <a:p>
                      <a:r>
                        <a:rPr lang="en-US" dirty="0" smtClean="0">
                          <a:latin typeface="Arial" pitchFamily="34" charset="0"/>
                          <a:cs typeface="Arial" pitchFamily="34" charset="0"/>
                        </a:rPr>
                        <a:t>9:05 – 9:30</a:t>
                      </a:r>
                      <a:endParaRPr lang="en-US" dirty="0">
                        <a:latin typeface="Arial" pitchFamily="34" charset="0"/>
                        <a:cs typeface="Arial" pitchFamily="34" charset="0"/>
                      </a:endParaRPr>
                    </a:p>
                  </a:txBody>
                  <a:tcPr/>
                </a:tc>
                <a:tc>
                  <a:txBody>
                    <a:bodyPr/>
                    <a:lstStyle/>
                    <a:p>
                      <a:r>
                        <a:rPr lang="en-US" dirty="0" smtClean="0">
                          <a:latin typeface="Arial" pitchFamily="34" charset="0"/>
                          <a:cs typeface="Arial" pitchFamily="34" charset="0"/>
                        </a:rPr>
                        <a:t>School Assembly</a:t>
                      </a:r>
                      <a:endParaRPr lang="en-US" dirty="0">
                        <a:latin typeface="Arial" pitchFamily="34" charset="0"/>
                        <a:cs typeface="Arial" pitchFamily="34" charset="0"/>
                      </a:endParaRPr>
                    </a:p>
                  </a:txBody>
                  <a:tcPr/>
                </a:tc>
              </a:tr>
              <a:tr h="370840">
                <a:tc>
                  <a:txBody>
                    <a:bodyPr/>
                    <a:lstStyle/>
                    <a:p>
                      <a:r>
                        <a:rPr lang="en-US" dirty="0" smtClean="0">
                          <a:latin typeface="Arial" pitchFamily="34" charset="0"/>
                          <a:cs typeface="Arial" pitchFamily="34" charset="0"/>
                        </a:rPr>
                        <a:t>9:30 – 12:00</a:t>
                      </a:r>
                      <a:endParaRPr lang="en-US" dirty="0">
                        <a:latin typeface="Arial" pitchFamily="34" charset="0"/>
                        <a:cs typeface="Arial" pitchFamily="34" charset="0"/>
                      </a:endParaRPr>
                    </a:p>
                  </a:txBody>
                  <a:tcPr/>
                </a:tc>
                <a:tc>
                  <a:txBody>
                    <a:bodyPr/>
                    <a:lstStyle/>
                    <a:p>
                      <a:r>
                        <a:rPr lang="en-US" dirty="0" smtClean="0">
                          <a:latin typeface="Arial" pitchFamily="34" charset="0"/>
                          <a:cs typeface="Arial" pitchFamily="34" charset="0"/>
                        </a:rPr>
                        <a:t>Lessons</a:t>
                      </a:r>
                      <a:endParaRPr lang="en-US" dirty="0">
                        <a:latin typeface="Arial" pitchFamily="34" charset="0"/>
                        <a:cs typeface="Arial" pitchFamily="34" charset="0"/>
                      </a:endParaRPr>
                    </a:p>
                  </a:txBody>
                  <a:tcPr/>
                </a:tc>
              </a:tr>
              <a:tr h="370840">
                <a:tc>
                  <a:txBody>
                    <a:bodyPr/>
                    <a:lstStyle/>
                    <a:p>
                      <a:r>
                        <a:rPr lang="en-US" dirty="0" smtClean="0">
                          <a:latin typeface="Arial" pitchFamily="34" charset="0"/>
                          <a:cs typeface="Arial" pitchFamily="34" charset="0"/>
                        </a:rPr>
                        <a:t>12:00 – 1:00</a:t>
                      </a:r>
                      <a:endParaRPr lang="en-US" dirty="0">
                        <a:latin typeface="Arial" pitchFamily="34" charset="0"/>
                        <a:cs typeface="Arial" pitchFamily="34" charset="0"/>
                      </a:endParaRP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latin typeface="Arial" pitchFamily="34" charset="0"/>
                          <a:cs typeface="Arial" pitchFamily="34" charset="0"/>
                        </a:rPr>
                        <a:t>Lunch</a:t>
                      </a:r>
                    </a:p>
                  </a:txBody>
                  <a:tcPr/>
                </a:tc>
              </a:tr>
              <a:tr h="370840">
                <a:tc>
                  <a:txBody>
                    <a:bodyPr/>
                    <a:lstStyle/>
                    <a:p>
                      <a:r>
                        <a:rPr lang="en-US" dirty="0" smtClean="0">
                          <a:latin typeface="Arial" pitchFamily="34" charset="0"/>
                          <a:cs typeface="Arial" pitchFamily="34" charset="0"/>
                        </a:rPr>
                        <a:t>1:00 – 3:30</a:t>
                      </a:r>
                      <a:endParaRPr lang="en-US" dirty="0">
                        <a:latin typeface="Arial" pitchFamily="34" charset="0"/>
                        <a:cs typeface="Arial" pitchFamily="34" charset="0"/>
                      </a:endParaRPr>
                    </a:p>
                  </a:txBody>
                  <a:tcPr/>
                </a:tc>
                <a:tc>
                  <a:txBody>
                    <a:bodyPr/>
                    <a:lstStyle/>
                    <a:p>
                      <a:r>
                        <a:rPr lang="en-US" dirty="0" smtClean="0">
                          <a:latin typeface="Arial" pitchFamily="34" charset="0"/>
                          <a:cs typeface="Arial" pitchFamily="34" charset="0"/>
                        </a:rPr>
                        <a:t>Lessons</a:t>
                      </a:r>
                      <a:endParaRPr lang="en-US" dirty="0">
                        <a:latin typeface="Arial" pitchFamily="34" charset="0"/>
                        <a:cs typeface="Arial" pitchFamily="34" charset="0"/>
                      </a:endParaRPr>
                    </a:p>
                  </a:txBody>
                  <a:tcPr/>
                </a:tc>
              </a:tr>
              <a:tr h="370840">
                <a:tc>
                  <a:txBody>
                    <a:bodyPr/>
                    <a:lstStyle/>
                    <a:p>
                      <a:r>
                        <a:rPr lang="en-US" dirty="0" smtClean="0">
                          <a:latin typeface="Arial" pitchFamily="34" charset="0"/>
                          <a:cs typeface="Arial" pitchFamily="34" charset="0"/>
                        </a:rPr>
                        <a:t>3:30</a:t>
                      </a:r>
                      <a:endParaRPr lang="en-US" dirty="0">
                        <a:latin typeface="Arial" pitchFamily="34" charset="0"/>
                        <a:cs typeface="Arial" pitchFamily="34" charset="0"/>
                      </a:endParaRPr>
                    </a:p>
                  </a:txBody>
                  <a:tcPr/>
                </a:tc>
                <a:tc>
                  <a:txBody>
                    <a:bodyPr/>
                    <a:lstStyle/>
                    <a:p>
                      <a:r>
                        <a:rPr lang="en-US" dirty="0" smtClean="0">
                          <a:latin typeface="Arial" pitchFamily="34" charset="0"/>
                          <a:cs typeface="Arial" pitchFamily="34" charset="0"/>
                        </a:rPr>
                        <a:t>School Day Ends</a:t>
                      </a:r>
                      <a:endParaRPr lang="en-US" dirty="0">
                        <a:latin typeface="Arial" pitchFamily="34" charset="0"/>
                        <a:cs typeface="Arial" pitchFamily="34" charset="0"/>
                      </a:endParaRPr>
                    </a:p>
                  </a:txBody>
                  <a:tcPr/>
                </a:tc>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471061957"/>
              </p:ext>
            </p:extLst>
          </p:nvPr>
        </p:nvGraphicFramePr>
        <p:xfrm>
          <a:off x="457197" y="3170870"/>
          <a:ext cx="3572985" cy="3188959"/>
        </p:xfrm>
        <a:graphic>
          <a:graphicData uri="http://schemas.openxmlformats.org/drawingml/2006/table">
            <a:tbl>
              <a:tblPr firstRow="1" bandRow="1">
                <a:tableStyleId>{E8B1032C-EA38-4F05-BA0D-38AFFFC7BED3}</a:tableStyleId>
              </a:tblPr>
              <a:tblGrid>
                <a:gridCol w="3572985"/>
              </a:tblGrid>
              <a:tr h="376869">
                <a:tc>
                  <a:txBody>
                    <a:bodyPr/>
                    <a:lstStyle/>
                    <a:p>
                      <a:r>
                        <a:rPr lang="en-US" dirty="0" smtClean="0">
                          <a:solidFill>
                            <a:srgbClr val="000000"/>
                          </a:solidFill>
                          <a:latin typeface="Arial" pitchFamily="34" charset="0"/>
                          <a:cs typeface="Arial" pitchFamily="34" charset="0"/>
                        </a:rPr>
                        <a:t>Autumn 2017</a:t>
                      </a:r>
                      <a:endParaRPr lang="en-US" dirty="0">
                        <a:solidFill>
                          <a:srgbClr val="000000"/>
                        </a:solidFill>
                        <a:latin typeface="Arial" pitchFamily="34" charset="0"/>
                        <a:cs typeface="Arial" pitchFamily="34" charset="0"/>
                      </a:endParaRPr>
                    </a:p>
                  </a:txBody>
                  <a:tcPr/>
                </a:tc>
              </a:tr>
              <a:tr h="598288">
                <a:tc>
                  <a:txBody>
                    <a:bodyPr/>
                    <a:lstStyle/>
                    <a:p>
                      <a:r>
                        <a:rPr lang="en-US" sz="1200" dirty="0" smtClean="0">
                          <a:solidFill>
                            <a:srgbClr val="000000"/>
                          </a:solidFill>
                          <a:latin typeface="Arial" pitchFamily="34" charset="0"/>
                          <a:cs typeface="Arial" pitchFamily="34" charset="0"/>
                        </a:rPr>
                        <a:t>Starts: Tuesday 5 September 2017</a:t>
                      </a:r>
                    </a:p>
                    <a:p>
                      <a:r>
                        <a:rPr lang="en-US" sz="1200" dirty="0" smtClean="0">
                          <a:solidFill>
                            <a:srgbClr val="000000"/>
                          </a:solidFill>
                          <a:latin typeface="Arial" pitchFamily="34" charset="0"/>
                          <a:cs typeface="Arial" pitchFamily="34" charset="0"/>
                        </a:rPr>
                        <a:t>Half Term: 23 to 27 October 2017</a:t>
                      </a:r>
                    </a:p>
                    <a:p>
                      <a:r>
                        <a:rPr lang="en-US" sz="1200" dirty="0" smtClean="0">
                          <a:solidFill>
                            <a:srgbClr val="000000"/>
                          </a:solidFill>
                          <a:latin typeface="Arial" pitchFamily="34" charset="0"/>
                          <a:cs typeface="Arial" pitchFamily="34" charset="0"/>
                        </a:rPr>
                        <a:t>Ends:  Friday</a:t>
                      </a:r>
                      <a:r>
                        <a:rPr lang="en-US" sz="1200" baseline="0" dirty="0" smtClean="0">
                          <a:solidFill>
                            <a:srgbClr val="000000"/>
                          </a:solidFill>
                          <a:latin typeface="Arial" pitchFamily="34" charset="0"/>
                          <a:cs typeface="Arial" pitchFamily="34" charset="0"/>
                        </a:rPr>
                        <a:t> </a:t>
                      </a:r>
                      <a:r>
                        <a:rPr lang="en-US" sz="1200" dirty="0" smtClean="0">
                          <a:solidFill>
                            <a:srgbClr val="000000"/>
                          </a:solidFill>
                          <a:latin typeface="Arial" pitchFamily="34" charset="0"/>
                          <a:cs typeface="Arial" pitchFamily="34" charset="0"/>
                        </a:rPr>
                        <a:t>15 December 2017</a:t>
                      </a:r>
                      <a:endParaRPr lang="en-US" sz="1200" dirty="0">
                        <a:solidFill>
                          <a:srgbClr val="000000"/>
                        </a:solidFill>
                        <a:latin typeface="Arial" pitchFamily="34" charset="0"/>
                        <a:cs typeface="Arial" pitchFamily="34" charset="0"/>
                      </a:endParaRPr>
                    </a:p>
                  </a:txBody>
                  <a:tcPr/>
                </a:tc>
              </a:tr>
              <a:tr h="445925">
                <a:tc>
                  <a:txBody>
                    <a:bodyPr/>
                    <a:lstStyle/>
                    <a:p>
                      <a:r>
                        <a:rPr lang="en-US" b="1" dirty="0" smtClean="0">
                          <a:latin typeface="Arial" pitchFamily="34" charset="0"/>
                          <a:cs typeface="Arial" pitchFamily="34" charset="0"/>
                        </a:rPr>
                        <a:t>Spring 2018</a:t>
                      </a:r>
                      <a:endParaRPr lang="en-US" b="1" dirty="0">
                        <a:latin typeface="Arial" pitchFamily="34" charset="0"/>
                        <a:cs typeface="Arial" pitchFamily="34" charset="0"/>
                      </a:endParaRPr>
                    </a:p>
                  </a:txBody>
                  <a:tcPr/>
                </a:tc>
              </a:tr>
              <a:tr h="445925">
                <a:tc>
                  <a:txBody>
                    <a:bodyPr/>
                    <a:lstStyle/>
                    <a:p>
                      <a:r>
                        <a:rPr lang="en-US" sz="1200" dirty="0" smtClean="0">
                          <a:solidFill>
                            <a:srgbClr val="000000"/>
                          </a:solidFill>
                          <a:latin typeface="Arial" pitchFamily="34" charset="0"/>
                          <a:cs typeface="Arial" pitchFamily="34" charset="0"/>
                        </a:rPr>
                        <a:t>Starts: Wednesday 3 January 2018</a:t>
                      </a:r>
                    </a:p>
                    <a:p>
                      <a:r>
                        <a:rPr lang="en-US" sz="1200" dirty="0" smtClean="0">
                          <a:solidFill>
                            <a:srgbClr val="000000"/>
                          </a:solidFill>
                          <a:latin typeface="Arial" pitchFamily="34" charset="0"/>
                          <a:cs typeface="Arial" pitchFamily="34" charset="0"/>
                        </a:rPr>
                        <a:t>Half Term:  12 to 16 February 2018</a:t>
                      </a:r>
                    </a:p>
                    <a:p>
                      <a:r>
                        <a:rPr lang="en-US" sz="1200" dirty="0" smtClean="0">
                          <a:solidFill>
                            <a:srgbClr val="000000"/>
                          </a:solidFill>
                          <a:latin typeface="Arial" pitchFamily="34" charset="0"/>
                          <a:cs typeface="Arial" pitchFamily="34" charset="0"/>
                        </a:rPr>
                        <a:t>Ends: Thursday 29 March</a:t>
                      </a:r>
                      <a:r>
                        <a:rPr lang="en-US" sz="1200" baseline="0" dirty="0" smtClean="0">
                          <a:solidFill>
                            <a:srgbClr val="000000"/>
                          </a:solidFill>
                          <a:latin typeface="Arial" pitchFamily="34" charset="0"/>
                          <a:cs typeface="Arial" pitchFamily="34" charset="0"/>
                        </a:rPr>
                        <a:t> 2018</a:t>
                      </a:r>
                      <a:endParaRPr lang="en-US" sz="1200" dirty="0" smtClean="0">
                        <a:solidFill>
                          <a:srgbClr val="000000"/>
                        </a:solidFill>
                        <a:latin typeface="Arial" pitchFamily="34" charset="0"/>
                        <a:cs typeface="Arial" pitchFamily="34" charset="0"/>
                      </a:endParaRPr>
                    </a:p>
                  </a:txBody>
                  <a:tcPr/>
                </a:tc>
              </a:tr>
              <a:tr h="445925">
                <a:tc>
                  <a:txBody>
                    <a:bodyPr/>
                    <a:lstStyle/>
                    <a:p>
                      <a:r>
                        <a:rPr lang="en-US" b="1" dirty="0" smtClean="0">
                          <a:latin typeface="Arial" pitchFamily="34" charset="0"/>
                          <a:cs typeface="Arial" pitchFamily="34" charset="0"/>
                        </a:rPr>
                        <a:t>Summer 2018</a:t>
                      </a:r>
                      <a:endParaRPr lang="en-US" b="1" dirty="0">
                        <a:latin typeface="Arial" pitchFamily="34" charset="0"/>
                        <a:cs typeface="Arial" pitchFamily="34" charset="0"/>
                      </a:endParaRPr>
                    </a:p>
                  </a:txBody>
                  <a:tcPr/>
                </a:tc>
              </a:tr>
              <a:tr h="445925">
                <a:tc>
                  <a:txBody>
                    <a:bodyPr/>
                    <a:lstStyle/>
                    <a:p>
                      <a:r>
                        <a:rPr lang="en-US" sz="1200" dirty="0" smtClean="0">
                          <a:solidFill>
                            <a:srgbClr val="000000"/>
                          </a:solidFill>
                          <a:latin typeface="Arial" pitchFamily="34" charset="0"/>
                          <a:cs typeface="Arial" pitchFamily="34" charset="0"/>
                        </a:rPr>
                        <a:t>Starts:  Monday 16 April 2018</a:t>
                      </a:r>
                    </a:p>
                    <a:p>
                      <a:r>
                        <a:rPr lang="en-US" sz="1200" dirty="0" smtClean="0">
                          <a:solidFill>
                            <a:srgbClr val="000000"/>
                          </a:solidFill>
                          <a:latin typeface="Arial" pitchFamily="34" charset="0"/>
                          <a:cs typeface="Arial" pitchFamily="34" charset="0"/>
                        </a:rPr>
                        <a:t>Half Term:  28 May to 1 June 2018</a:t>
                      </a:r>
                    </a:p>
                    <a:p>
                      <a:r>
                        <a:rPr lang="en-US" sz="1200" dirty="0" smtClean="0">
                          <a:solidFill>
                            <a:srgbClr val="000000"/>
                          </a:solidFill>
                          <a:latin typeface="Arial" pitchFamily="34" charset="0"/>
                          <a:cs typeface="Arial" pitchFamily="34" charset="0"/>
                        </a:rPr>
                        <a:t>Ends:  Friday 20 July 2018</a:t>
                      </a:r>
                    </a:p>
                  </a:txBody>
                  <a:tcPr/>
                </a:tc>
              </a:tr>
            </a:tbl>
          </a:graphicData>
        </a:graphic>
      </p:graphicFrame>
      <p:sp>
        <p:nvSpPr>
          <p:cNvPr id="7" name="Rectangle 6"/>
          <p:cNvSpPr/>
          <p:nvPr/>
        </p:nvSpPr>
        <p:spPr>
          <a:xfrm>
            <a:off x="4292563" y="668794"/>
            <a:ext cx="4355535" cy="5847755"/>
          </a:xfrm>
          <a:prstGeom prst="rect">
            <a:avLst/>
          </a:prstGeom>
        </p:spPr>
        <p:txBody>
          <a:bodyPr wrap="square">
            <a:spAutoFit/>
          </a:bodyPr>
          <a:lstStyle/>
          <a:p>
            <a:pPr>
              <a:spcAft>
                <a:spcPts val="0"/>
              </a:spcAft>
            </a:pPr>
            <a:r>
              <a:rPr lang="en-GB" sz="1100" b="1" dirty="0" smtClean="0">
                <a:effectLst/>
                <a:latin typeface="Arial" pitchFamily="34" charset="0"/>
                <a:ea typeface="MS Mincho"/>
                <a:cs typeface="Arial" pitchFamily="34" charset="0"/>
              </a:rPr>
              <a:t>The Timetable</a:t>
            </a:r>
            <a:endParaRPr lang="en-GB" sz="1100" dirty="0" smtClean="0">
              <a:effectLst/>
              <a:latin typeface="Arial" pitchFamily="34" charset="0"/>
              <a:ea typeface="MS Mincho"/>
              <a:cs typeface="Arial" pitchFamily="34" charset="0"/>
            </a:endParaRPr>
          </a:p>
          <a:p>
            <a:pPr>
              <a:spcAft>
                <a:spcPts val="0"/>
              </a:spcAft>
            </a:pPr>
            <a:r>
              <a:rPr lang="en-GB" sz="1100" dirty="0" smtClean="0">
                <a:effectLst/>
                <a:latin typeface="Arial" pitchFamily="34" charset="0"/>
                <a:ea typeface="Calibri"/>
                <a:cs typeface="Arial" pitchFamily="34" charset="0"/>
              </a:rPr>
              <a:t>Registration is at 9am and registers close at 9:30am.  If a child is late we are required to record this in the school register.  Parents are asked to ensure that their child arrives at school no earlier than 8:50am.  From that time, staff are available to supervise the children.   Please note that parents have sole responsibility for their children before and after school.</a:t>
            </a:r>
            <a:r>
              <a:rPr lang="en-GB" sz="1100" b="1" dirty="0" smtClean="0">
                <a:effectLst/>
                <a:latin typeface="Arial" pitchFamily="34" charset="0"/>
                <a:ea typeface="MS Mincho"/>
                <a:cs typeface="Arial" pitchFamily="34" charset="0"/>
              </a:rPr>
              <a:t> </a:t>
            </a:r>
          </a:p>
          <a:p>
            <a:pPr>
              <a:spcAft>
                <a:spcPts val="0"/>
              </a:spcAft>
            </a:pPr>
            <a:endParaRPr lang="en-GB" sz="1100" b="1" dirty="0">
              <a:latin typeface="Arial" pitchFamily="34" charset="0"/>
              <a:ea typeface="MS Mincho"/>
              <a:cs typeface="Arial" pitchFamily="34" charset="0"/>
            </a:endParaRPr>
          </a:p>
          <a:p>
            <a:pPr>
              <a:spcAft>
                <a:spcPts val="0"/>
              </a:spcAft>
            </a:pPr>
            <a:r>
              <a:rPr lang="en-GB" sz="1100" b="1" dirty="0" smtClean="0">
                <a:effectLst/>
                <a:latin typeface="Arial" pitchFamily="34" charset="0"/>
                <a:ea typeface="MS Mincho"/>
                <a:cs typeface="Arial" pitchFamily="34" charset="0"/>
              </a:rPr>
              <a:t>Lunches</a:t>
            </a:r>
            <a:endParaRPr lang="en-GB" sz="1100" dirty="0" smtClean="0">
              <a:effectLst/>
              <a:latin typeface="Arial" pitchFamily="34" charset="0"/>
              <a:ea typeface="MS Mincho"/>
              <a:cs typeface="Arial" pitchFamily="34" charset="0"/>
            </a:endParaRPr>
          </a:p>
          <a:p>
            <a:pPr>
              <a:spcAft>
                <a:spcPts val="0"/>
              </a:spcAft>
            </a:pPr>
            <a:r>
              <a:rPr lang="en-GB" sz="1100" dirty="0" smtClean="0">
                <a:effectLst/>
                <a:latin typeface="Arial" pitchFamily="34" charset="0"/>
                <a:ea typeface="MS Mincho"/>
                <a:cs typeface="Arial" pitchFamily="34" charset="0"/>
              </a:rPr>
              <a:t>Hot lunches </a:t>
            </a:r>
            <a:r>
              <a:rPr lang="en-GB" sz="1100" dirty="0" smtClean="0">
                <a:latin typeface="Arial" pitchFamily="34" charset="0"/>
                <a:ea typeface="MS Mincho"/>
                <a:cs typeface="Arial" pitchFamily="34" charset="0"/>
              </a:rPr>
              <a:t>can be</a:t>
            </a:r>
            <a:r>
              <a:rPr lang="en-GB" sz="1100" dirty="0" smtClean="0">
                <a:effectLst/>
                <a:latin typeface="Arial" pitchFamily="34" charset="0"/>
                <a:ea typeface="MS Mincho"/>
                <a:cs typeface="Arial" pitchFamily="34" charset="0"/>
              </a:rPr>
              <a:t> ordered onlin</a:t>
            </a:r>
            <a:r>
              <a:rPr lang="en-GB" sz="1100" dirty="0" smtClean="0">
                <a:latin typeface="Arial" pitchFamily="34" charset="0"/>
                <a:ea typeface="MS Mincho"/>
                <a:cs typeface="Arial" pitchFamily="34" charset="0"/>
              </a:rPr>
              <a:t>e </a:t>
            </a:r>
            <a:r>
              <a:rPr lang="en-GB" sz="1100" dirty="0" smtClean="0">
                <a:effectLst/>
                <a:latin typeface="Arial" pitchFamily="34" charset="0"/>
                <a:ea typeface="MS Mincho"/>
                <a:cs typeface="Arial" pitchFamily="34" charset="0"/>
              </a:rPr>
              <a:t>in advance.</a:t>
            </a:r>
          </a:p>
          <a:p>
            <a:pPr>
              <a:spcAft>
                <a:spcPts val="0"/>
              </a:spcAft>
            </a:pPr>
            <a:r>
              <a:rPr lang="en-GB" sz="1100" dirty="0" smtClean="0">
                <a:effectLst/>
                <a:latin typeface="Arial" pitchFamily="34" charset="0"/>
                <a:ea typeface="MS Mincho"/>
                <a:cs typeface="Arial" pitchFamily="34" charset="0"/>
              </a:rPr>
              <a:t> </a:t>
            </a:r>
          </a:p>
          <a:p>
            <a:pPr>
              <a:spcAft>
                <a:spcPts val="0"/>
              </a:spcAft>
            </a:pPr>
            <a:r>
              <a:rPr lang="en-GB" sz="1100" b="1" dirty="0" smtClean="0">
                <a:effectLst/>
                <a:latin typeface="Arial" pitchFamily="34" charset="0"/>
                <a:ea typeface="MS Mincho"/>
                <a:cs typeface="Arial" pitchFamily="34" charset="0"/>
              </a:rPr>
              <a:t>Transport</a:t>
            </a:r>
            <a:endParaRPr lang="en-GB" sz="1100" dirty="0" smtClean="0">
              <a:effectLst/>
              <a:latin typeface="Arial" pitchFamily="34" charset="0"/>
              <a:ea typeface="MS Mincho"/>
              <a:cs typeface="Arial" pitchFamily="34" charset="0"/>
            </a:endParaRPr>
          </a:p>
          <a:p>
            <a:pPr>
              <a:spcAft>
                <a:spcPts val="0"/>
              </a:spcAft>
            </a:pPr>
            <a:r>
              <a:rPr lang="en-GB" sz="1100" dirty="0" smtClean="0">
                <a:effectLst/>
                <a:latin typeface="Arial" pitchFamily="34" charset="0"/>
                <a:ea typeface="MS Mincho"/>
                <a:cs typeface="Arial" pitchFamily="34" charset="0"/>
              </a:rPr>
              <a:t>A County bus is available; please enquire at the school office for details</a:t>
            </a:r>
            <a:r>
              <a:rPr lang="en-GB" sz="1100" b="1" dirty="0" smtClean="0">
                <a:effectLst/>
                <a:latin typeface="Arial" pitchFamily="34" charset="0"/>
                <a:ea typeface="MS Mincho"/>
                <a:cs typeface="Arial" pitchFamily="34" charset="0"/>
              </a:rPr>
              <a:t>.</a:t>
            </a:r>
            <a:endParaRPr lang="en-GB" sz="1100" dirty="0" smtClean="0">
              <a:effectLst/>
              <a:latin typeface="Arial" pitchFamily="34" charset="0"/>
              <a:ea typeface="MS Mincho"/>
              <a:cs typeface="Arial" pitchFamily="34" charset="0"/>
            </a:endParaRPr>
          </a:p>
          <a:p>
            <a:pPr>
              <a:spcAft>
                <a:spcPts val="0"/>
              </a:spcAft>
            </a:pPr>
            <a:r>
              <a:rPr lang="en-GB" sz="1100" b="1" dirty="0" smtClean="0">
                <a:effectLst/>
                <a:latin typeface="Arial" pitchFamily="34" charset="0"/>
                <a:ea typeface="MS Mincho"/>
                <a:cs typeface="Arial" pitchFamily="34" charset="0"/>
              </a:rPr>
              <a:t> </a:t>
            </a:r>
            <a:endParaRPr lang="en-GB" sz="1100" dirty="0" smtClean="0">
              <a:effectLst/>
              <a:latin typeface="Arial" pitchFamily="34" charset="0"/>
              <a:ea typeface="MS Mincho"/>
              <a:cs typeface="Arial" pitchFamily="34" charset="0"/>
            </a:endParaRPr>
          </a:p>
          <a:p>
            <a:pPr>
              <a:spcAft>
                <a:spcPts val="0"/>
              </a:spcAft>
            </a:pPr>
            <a:r>
              <a:rPr lang="en-GB" sz="1100" b="1" dirty="0" smtClean="0">
                <a:effectLst/>
                <a:latin typeface="Arial" pitchFamily="34" charset="0"/>
                <a:ea typeface="MS Mincho"/>
                <a:cs typeface="Arial" pitchFamily="34" charset="0"/>
              </a:rPr>
              <a:t>Extended School</a:t>
            </a:r>
            <a:endParaRPr lang="en-GB" sz="1100" dirty="0" smtClean="0">
              <a:effectLst/>
              <a:latin typeface="Arial" pitchFamily="34" charset="0"/>
              <a:ea typeface="MS Mincho"/>
              <a:cs typeface="Arial" pitchFamily="34" charset="0"/>
            </a:endParaRPr>
          </a:p>
          <a:p>
            <a:pPr>
              <a:spcAft>
                <a:spcPts val="0"/>
              </a:spcAft>
            </a:pPr>
            <a:r>
              <a:rPr lang="en-GB" sz="1100" dirty="0" smtClean="0">
                <a:effectLst/>
                <a:latin typeface="Arial" pitchFamily="34" charset="0"/>
                <a:ea typeface="Calibri"/>
                <a:cs typeface="Arial" pitchFamily="34" charset="0"/>
              </a:rPr>
              <a:t>We have a Breakfast Club before school every day from 8:00 to 8:50, when pupils can enjoy a healthy breakfast, discuss various items of interest, do puzzles, enter competitions and chat to their friends.</a:t>
            </a:r>
            <a:r>
              <a:rPr lang="en-GB" sz="1100" b="1" dirty="0" smtClean="0">
                <a:effectLst/>
                <a:latin typeface="Arial" pitchFamily="34" charset="0"/>
                <a:ea typeface="Calibri"/>
                <a:cs typeface="Arial" pitchFamily="34" charset="0"/>
              </a:rPr>
              <a:t> </a:t>
            </a:r>
          </a:p>
          <a:p>
            <a:pPr>
              <a:spcAft>
                <a:spcPts val="0"/>
              </a:spcAft>
            </a:pPr>
            <a:endParaRPr lang="en-GB" sz="1100" b="1" dirty="0">
              <a:latin typeface="Arial" pitchFamily="34" charset="0"/>
              <a:ea typeface="Calibri"/>
              <a:cs typeface="Arial" pitchFamily="34" charset="0"/>
            </a:endParaRPr>
          </a:p>
          <a:p>
            <a:pPr>
              <a:spcAft>
                <a:spcPts val="0"/>
              </a:spcAft>
            </a:pPr>
            <a:r>
              <a:rPr lang="en-GB" sz="1100" b="1" dirty="0" smtClean="0">
                <a:effectLst/>
                <a:latin typeface="Arial" pitchFamily="34" charset="0"/>
                <a:ea typeface="Calibri"/>
                <a:cs typeface="Arial" pitchFamily="34" charset="0"/>
              </a:rPr>
              <a:t>Term Dates</a:t>
            </a:r>
            <a:endParaRPr lang="en-GB" sz="1100" dirty="0">
              <a:latin typeface="Arial" pitchFamily="34" charset="0"/>
              <a:ea typeface="Calibri"/>
              <a:cs typeface="Arial" pitchFamily="34" charset="0"/>
            </a:endParaRPr>
          </a:p>
          <a:p>
            <a:pPr>
              <a:spcAft>
                <a:spcPts val="0"/>
              </a:spcAft>
            </a:pPr>
            <a:r>
              <a:rPr lang="en-GB" sz="1100" dirty="0" smtClean="0">
                <a:effectLst/>
                <a:latin typeface="Arial" pitchFamily="34" charset="0"/>
                <a:ea typeface="Calibri"/>
                <a:cs typeface="Arial" pitchFamily="34" charset="0"/>
              </a:rPr>
              <a:t>During each school year, teachers attend training days. </a:t>
            </a:r>
            <a:r>
              <a:rPr lang="en-GB" sz="1100" b="1" dirty="0" smtClean="0">
                <a:effectLst/>
                <a:latin typeface="Arial" pitchFamily="34" charset="0"/>
                <a:ea typeface="Calibri"/>
                <a:cs typeface="Arial" pitchFamily="34" charset="0"/>
              </a:rPr>
              <a:t>The school is not open for children on these days.</a:t>
            </a:r>
            <a:r>
              <a:rPr lang="en-GB" sz="1100" dirty="0" smtClean="0">
                <a:effectLst/>
                <a:latin typeface="Arial" pitchFamily="34" charset="0"/>
                <a:ea typeface="Calibri"/>
                <a:cs typeface="Arial" pitchFamily="34" charset="0"/>
              </a:rPr>
              <a:t>  The following days are designated </a:t>
            </a:r>
            <a:r>
              <a:rPr lang="en-GB" sz="1100" b="1" dirty="0" smtClean="0">
                <a:effectLst/>
                <a:latin typeface="Arial" pitchFamily="34" charset="0"/>
                <a:ea typeface="Calibri"/>
                <a:cs typeface="Arial" pitchFamily="34" charset="0"/>
              </a:rPr>
              <a:t>training days </a:t>
            </a:r>
            <a:r>
              <a:rPr lang="en-GB" sz="1100" dirty="0" smtClean="0">
                <a:effectLst/>
                <a:latin typeface="Arial" pitchFamily="34" charset="0"/>
                <a:ea typeface="Calibri"/>
                <a:cs typeface="Arial" pitchFamily="34" charset="0"/>
              </a:rPr>
              <a:t>in the academic year 2017-18:  </a:t>
            </a:r>
            <a:endParaRPr lang="en-GB" sz="1100" dirty="0">
              <a:latin typeface="Arial" pitchFamily="34" charset="0"/>
              <a:ea typeface="Calibri"/>
              <a:cs typeface="Arial" pitchFamily="34" charset="0"/>
            </a:endParaRPr>
          </a:p>
          <a:p>
            <a:pPr>
              <a:spcAft>
                <a:spcPts val="0"/>
              </a:spcAft>
            </a:pPr>
            <a:endParaRPr lang="en-GB" sz="1100" dirty="0" smtClean="0">
              <a:effectLst/>
              <a:latin typeface="Arial" pitchFamily="34" charset="0"/>
              <a:ea typeface="Calibri"/>
              <a:cs typeface="Arial" pitchFamily="34" charset="0"/>
            </a:endParaRPr>
          </a:p>
          <a:p>
            <a:pPr>
              <a:spcAft>
                <a:spcPts val="0"/>
              </a:spcAft>
            </a:pPr>
            <a:r>
              <a:rPr lang="en-GB" sz="1100" dirty="0" smtClean="0">
                <a:latin typeface="Arial" pitchFamily="34" charset="0"/>
                <a:ea typeface="Calibri"/>
                <a:cs typeface="Arial" pitchFamily="34" charset="0"/>
              </a:rPr>
              <a:t>Mon</a:t>
            </a:r>
            <a:r>
              <a:rPr lang="en-GB" sz="1100" dirty="0" smtClean="0">
                <a:effectLst/>
                <a:latin typeface="Arial" pitchFamily="34" charset="0"/>
                <a:ea typeface="Calibri"/>
                <a:cs typeface="Arial" pitchFamily="34" charset="0"/>
              </a:rPr>
              <a:t>day, 4 September 2017</a:t>
            </a:r>
          </a:p>
          <a:p>
            <a:pPr>
              <a:spcAft>
                <a:spcPts val="0"/>
              </a:spcAft>
            </a:pPr>
            <a:r>
              <a:rPr lang="en-GB" sz="1100" dirty="0" smtClean="0">
                <a:effectLst/>
                <a:latin typeface="Arial" pitchFamily="34" charset="0"/>
                <a:ea typeface="Calibri"/>
                <a:cs typeface="Arial" pitchFamily="34" charset="0"/>
              </a:rPr>
              <a:t>Tuesday, 2 January 2018</a:t>
            </a:r>
            <a:endParaRPr lang="en-GB" sz="1100" dirty="0">
              <a:latin typeface="Arial" pitchFamily="34" charset="0"/>
              <a:ea typeface="Calibri"/>
              <a:cs typeface="Arial" pitchFamily="34" charset="0"/>
            </a:endParaRPr>
          </a:p>
          <a:p>
            <a:pPr>
              <a:spcAft>
                <a:spcPts val="0"/>
              </a:spcAft>
            </a:pPr>
            <a:r>
              <a:rPr lang="en-GB" sz="1100" dirty="0" smtClean="0">
                <a:effectLst/>
                <a:latin typeface="Arial" pitchFamily="34" charset="0"/>
                <a:ea typeface="Calibri"/>
                <a:cs typeface="Arial" pitchFamily="34" charset="0"/>
              </a:rPr>
              <a:t>Monday-Wednesday 23-25 July 2018</a:t>
            </a:r>
            <a:endParaRPr lang="en-GB" sz="1100" dirty="0">
              <a:latin typeface="Arial" pitchFamily="34" charset="0"/>
              <a:ea typeface="Calibri"/>
              <a:cs typeface="Arial" pitchFamily="34" charset="0"/>
            </a:endParaRPr>
          </a:p>
          <a:p>
            <a:pPr>
              <a:spcAft>
                <a:spcPts val="0"/>
              </a:spcAft>
            </a:pPr>
            <a:r>
              <a:rPr lang="en-GB" sz="1100" dirty="0" smtClean="0">
                <a:effectLst/>
                <a:latin typeface="Arial" pitchFamily="34" charset="0"/>
                <a:ea typeface="Calibri"/>
                <a:cs typeface="Arial" pitchFamily="34" charset="0"/>
              </a:rPr>
              <a:t> </a:t>
            </a:r>
          </a:p>
          <a:p>
            <a:pPr>
              <a:spcAft>
                <a:spcPts val="0"/>
              </a:spcAft>
            </a:pPr>
            <a:endParaRPr lang="en-GB" sz="1100" dirty="0">
              <a:latin typeface="Arial" pitchFamily="34" charset="0"/>
              <a:ea typeface="Calibri"/>
              <a:cs typeface="Arial" pitchFamily="34" charset="0"/>
            </a:endParaRPr>
          </a:p>
          <a:p>
            <a:pPr>
              <a:spcAft>
                <a:spcPts val="0"/>
              </a:spcAft>
            </a:pPr>
            <a:r>
              <a:rPr lang="en-GB" sz="1100" dirty="0" smtClean="0">
                <a:effectLst/>
                <a:latin typeface="Arial" pitchFamily="34" charset="0"/>
                <a:ea typeface="Calibri"/>
                <a:cs typeface="Arial" pitchFamily="34" charset="0"/>
              </a:rPr>
              <a:t>The academic year 2017-18 will start for children on </a:t>
            </a:r>
            <a:r>
              <a:rPr lang="en-GB" sz="1100" b="1" dirty="0" smtClean="0">
                <a:effectLst/>
                <a:latin typeface="Arial" pitchFamily="34" charset="0"/>
                <a:ea typeface="Calibri"/>
                <a:cs typeface="Arial" pitchFamily="34" charset="0"/>
              </a:rPr>
              <a:t>Tuesday 5 September 2017.</a:t>
            </a:r>
            <a:endParaRPr lang="en-GB" sz="1100" b="1" dirty="0">
              <a:latin typeface="Arial" pitchFamily="34" charset="0"/>
              <a:ea typeface="Calibri"/>
              <a:cs typeface="Arial" pitchFamily="34" charset="0"/>
            </a:endParaRPr>
          </a:p>
        </p:txBody>
      </p:sp>
      <p:sp>
        <p:nvSpPr>
          <p:cNvPr id="8" name="Rectangle 7"/>
          <p:cNvSpPr/>
          <p:nvPr/>
        </p:nvSpPr>
        <p:spPr>
          <a:xfrm>
            <a:off x="5835650" y="2439720"/>
            <a:ext cx="2286000" cy="446276"/>
          </a:xfrm>
          <a:prstGeom prst="rect">
            <a:avLst/>
          </a:prstGeom>
        </p:spPr>
        <p:txBody>
          <a:bodyPr>
            <a:spAutoFit/>
          </a:bodyPr>
          <a:lstStyle/>
          <a:p>
            <a:pPr>
              <a:spcAft>
                <a:spcPts val="0"/>
              </a:spcAft>
            </a:pPr>
            <a:endParaRPr lang="en-GB" sz="1100" dirty="0">
              <a:ea typeface="Calibri"/>
              <a:cs typeface="Times New Roman"/>
            </a:endParaRPr>
          </a:p>
          <a:p>
            <a:pPr algn="just">
              <a:spcAft>
                <a:spcPts val="0"/>
              </a:spcAft>
            </a:pPr>
            <a:r>
              <a:rPr lang="en-GB" sz="1200" dirty="0" smtClean="0">
                <a:effectLst/>
                <a:latin typeface="Cambria"/>
                <a:ea typeface="Calibri"/>
                <a:cs typeface="Times New Roman"/>
              </a:rPr>
              <a:t> </a:t>
            </a:r>
            <a:endParaRPr lang="en-GB" sz="1100" dirty="0">
              <a:ea typeface="Calibri"/>
              <a:cs typeface="Times New Roman"/>
            </a:endParaRPr>
          </a:p>
        </p:txBody>
      </p:sp>
    </p:spTree>
    <p:extLst>
      <p:ext uri="{BB962C8B-B14F-4D97-AF65-F5344CB8AC3E}">
        <p14:creationId xmlns:p14="http://schemas.microsoft.com/office/powerpoint/2010/main" val="11900718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629776"/>
            <a:ext cx="4130747" cy="5496387"/>
          </a:xfrm>
        </p:spPr>
        <p:txBody>
          <a:bodyPr>
            <a:normAutofit lnSpcReduction="10000"/>
          </a:bodyPr>
          <a:lstStyle/>
          <a:p>
            <a:pPr marL="0" indent="0">
              <a:buNone/>
            </a:pPr>
            <a:r>
              <a:rPr lang="en-GB" sz="1200" b="1" dirty="0">
                <a:latin typeface="Arial" pitchFamily="34" charset="0"/>
                <a:cs typeface="Arial" pitchFamily="34" charset="0"/>
              </a:rPr>
              <a:t>Uniform</a:t>
            </a:r>
            <a:endParaRPr lang="en-GB" sz="1200" dirty="0">
              <a:latin typeface="Arial" pitchFamily="34" charset="0"/>
              <a:cs typeface="Arial" pitchFamily="34" charset="0"/>
            </a:endParaRPr>
          </a:p>
          <a:p>
            <a:pPr marL="0" indent="0">
              <a:buNone/>
            </a:pPr>
            <a:r>
              <a:rPr lang="en-GB" sz="1200" dirty="0">
                <a:latin typeface="Arial" pitchFamily="34" charset="0"/>
                <a:cs typeface="Arial" pitchFamily="34" charset="0"/>
              </a:rPr>
              <a:t>School sweat shirt or fleece (available from the school office)</a:t>
            </a:r>
          </a:p>
          <a:p>
            <a:pPr marL="0" indent="0">
              <a:buNone/>
            </a:pPr>
            <a:r>
              <a:rPr lang="en-GB" sz="1200" dirty="0">
                <a:latin typeface="Arial" pitchFamily="34" charset="0"/>
                <a:cs typeface="Arial" pitchFamily="34" charset="0"/>
              </a:rPr>
              <a:t>Grey or black </a:t>
            </a:r>
            <a:r>
              <a:rPr lang="en-GB" sz="1200" dirty="0" smtClean="0">
                <a:latin typeface="Arial" pitchFamily="34" charset="0"/>
                <a:cs typeface="Arial" pitchFamily="34" charset="0"/>
              </a:rPr>
              <a:t>trousers, skirt or dress</a:t>
            </a:r>
            <a:endParaRPr lang="en-GB" sz="1200" dirty="0">
              <a:latin typeface="Arial" pitchFamily="34" charset="0"/>
              <a:cs typeface="Arial" pitchFamily="34" charset="0"/>
            </a:endParaRPr>
          </a:p>
          <a:p>
            <a:pPr marL="0" indent="0">
              <a:buNone/>
            </a:pPr>
            <a:r>
              <a:rPr lang="en-GB" sz="1200" dirty="0">
                <a:latin typeface="Arial" pitchFamily="34" charset="0"/>
                <a:cs typeface="Arial" pitchFamily="34" charset="0"/>
              </a:rPr>
              <a:t>White shirt or polo shirt </a:t>
            </a:r>
          </a:p>
          <a:p>
            <a:pPr marL="0" indent="0">
              <a:buNone/>
            </a:pPr>
            <a:r>
              <a:rPr lang="en-GB" sz="1200" dirty="0">
                <a:latin typeface="Arial" pitchFamily="34" charset="0"/>
                <a:cs typeface="Arial" pitchFamily="34" charset="0"/>
              </a:rPr>
              <a:t>Blue gingham dress (optional for girls in summer</a:t>
            </a:r>
            <a:r>
              <a:rPr lang="en-GB" sz="1200" dirty="0" smtClean="0">
                <a:latin typeface="Arial" pitchFamily="34" charset="0"/>
                <a:cs typeface="Arial" pitchFamily="34" charset="0"/>
              </a:rPr>
              <a:t>)</a:t>
            </a:r>
          </a:p>
          <a:p>
            <a:pPr marL="0" indent="0">
              <a:buNone/>
            </a:pPr>
            <a:r>
              <a:rPr lang="en-GB" sz="1200" dirty="0" smtClean="0">
                <a:latin typeface="Arial" pitchFamily="34" charset="0"/>
                <a:cs typeface="Arial" pitchFamily="34" charset="0"/>
              </a:rPr>
              <a:t>Black </a:t>
            </a:r>
            <a:r>
              <a:rPr lang="en-GB" sz="1200" dirty="0">
                <a:latin typeface="Arial" pitchFamily="34" charset="0"/>
                <a:cs typeface="Arial" pitchFamily="34" charset="0"/>
              </a:rPr>
              <a:t>shoes </a:t>
            </a:r>
            <a:endParaRPr lang="en-GB" sz="1200" dirty="0" smtClean="0">
              <a:latin typeface="Arial" pitchFamily="34" charset="0"/>
              <a:cs typeface="Arial" pitchFamily="34" charset="0"/>
            </a:endParaRPr>
          </a:p>
          <a:p>
            <a:pPr marL="0" indent="0">
              <a:buNone/>
            </a:pPr>
            <a:r>
              <a:rPr lang="en-GB" sz="1200" dirty="0" smtClean="0">
                <a:latin typeface="Arial" pitchFamily="34" charset="0"/>
                <a:cs typeface="Arial" pitchFamily="34" charset="0"/>
              </a:rPr>
              <a:t>Plain black, grey or white socks or tights                                                           </a:t>
            </a:r>
            <a:endParaRPr lang="en-GB" sz="1200" dirty="0">
              <a:latin typeface="Arial" pitchFamily="34" charset="0"/>
              <a:cs typeface="Arial" pitchFamily="34" charset="0"/>
            </a:endParaRPr>
          </a:p>
          <a:p>
            <a:pPr marL="0" indent="0">
              <a:buNone/>
            </a:pPr>
            <a:r>
              <a:rPr lang="en-GB" sz="1200" dirty="0">
                <a:latin typeface="Arial" pitchFamily="34" charset="0"/>
                <a:cs typeface="Arial" pitchFamily="34" charset="0"/>
              </a:rPr>
              <a:t> </a:t>
            </a:r>
          </a:p>
          <a:p>
            <a:pPr marL="0" indent="0">
              <a:buNone/>
            </a:pPr>
            <a:r>
              <a:rPr lang="en-GB" sz="1200" i="1" dirty="0" smtClean="0">
                <a:latin typeface="Arial" pitchFamily="34" charset="0"/>
                <a:cs typeface="Arial" pitchFamily="34" charset="0"/>
              </a:rPr>
              <a:t>PE/Games </a:t>
            </a:r>
            <a:r>
              <a:rPr lang="en-GB" sz="1200" i="1" dirty="0">
                <a:latin typeface="Arial" pitchFamily="34" charset="0"/>
                <a:cs typeface="Arial" pitchFamily="34" charset="0"/>
              </a:rPr>
              <a:t>kit</a:t>
            </a:r>
            <a:endParaRPr lang="en-GB" sz="1200" dirty="0">
              <a:latin typeface="Arial" pitchFamily="34" charset="0"/>
              <a:cs typeface="Arial" pitchFamily="34" charset="0"/>
            </a:endParaRPr>
          </a:p>
          <a:p>
            <a:pPr marL="0" indent="0">
              <a:buNone/>
            </a:pPr>
            <a:r>
              <a:rPr lang="en-GB" sz="1200" dirty="0">
                <a:latin typeface="Arial" pitchFamily="34" charset="0"/>
                <a:cs typeface="Arial" pitchFamily="34" charset="0"/>
              </a:rPr>
              <a:t>School t–shirt (available from the school office) or white t-shirt</a:t>
            </a:r>
          </a:p>
          <a:p>
            <a:pPr marL="0" indent="0">
              <a:buNone/>
            </a:pPr>
            <a:r>
              <a:rPr lang="en-GB" sz="1200" dirty="0" smtClean="0">
                <a:latin typeface="Arial" pitchFamily="34" charset="0"/>
                <a:cs typeface="Arial" pitchFamily="34" charset="0"/>
              </a:rPr>
              <a:t>Black, navy </a:t>
            </a:r>
            <a:r>
              <a:rPr lang="en-GB" sz="1200" dirty="0">
                <a:latin typeface="Arial" pitchFamily="34" charset="0"/>
                <a:cs typeface="Arial" pitchFamily="34" charset="0"/>
              </a:rPr>
              <a:t>or white shorts</a:t>
            </a:r>
          </a:p>
          <a:p>
            <a:pPr marL="0" indent="0">
              <a:buNone/>
            </a:pPr>
            <a:r>
              <a:rPr lang="en-GB" sz="1200" dirty="0" smtClean="0">
                <a:latin typeface="Arial" pitchFamily="34" charset="0"/>
                <a:cs typeface="Arial" pitchFamily="34" charset="0"/>
              </a:rPr>
              <a:t>Football </a:t>
            </a:r>
            <a:r>
              <a:rPr lang="en-GB" sz="1200" dirty="0">
                <a:latin typeface="Arial" pitchFamily="34" charset="0"/>
                <a:cs typeface="Arial" pitchFamily="34" charset="0"/>
              </a:rPr>
              <a:t>boots (optional)</a:t>
            </a:r>
          </a:p>
          <a:p>
            <a:pPr marL="0" indent="0">
              <a:buNone/>
            </a:pPr>
            <a:r>
              <a:rPr lang="en-GB" sz="1200" dirty="0" smtClean="0">
                <a:latin typeface="Arial" pitchFamily="34" charset="0"/>
                <a:cs typeface="Arial" pitchFamily="34" charset="0"/>
              </a:rPr>
              <a:t>One </a:t>
            </a:r>
            <a:r>
              <a:rPr lang="en-GB" sz="1200" dirty="0">
                <a:latin typeface="Arial" pitchFamily="34" charset="0"/>
                <a:cs typeface="Arial" pitchFamily="34" charset="0"/>
              </a:rPr>
              <a:t>piece swim suit, swimming hat and towel (for summer term)</a:t>
            </a:r>
          </a:p>
          <a:p>
            <a:pPr marL="0" indent="0">
              <a:buNone/>
            </a:pPr>
            <a:r>
              <a:rPr lang="en-GB" sz="1200" dirty="0">
                <a:latin typeface="Arial" pitchFamily="34" charset="0"/>
                <a:cs typeface="Arial" pitchFamily="34" charset="0"/>
              </a:rPr>
              <a:t> </a:t>
            </a:r>
          </a:p>
          <a:p>
            <a:pPr marL="0" indent="0">
              <a:buNone/>
            </a:pPr>
            <a:r>
              <a:rPr lang="en-GB" sz="1200" dirty="0">
                <a:latin typeface="Arial" pitchFamily="34" charset="0"/>
                <a:cs typeface="Arial" pitchFamily="34" charset="0"/>
              </a:rPr>
              <a:t>Jewellery should not be worn with the exception of stud earrings.  Long hair should be tied back.</a:t>
            </a:r>
          </a:p>
          <a:p>
            <a:pPr marL="0" indent="0">
              <a:buNone/>
            </a:pPr>
            <a:r>
              <a:rPr lang="en-GB" sz="1200" dirty="0">
                <a:latin typeface="Arial" pitchFamily="34" charset="0"/>
                <a:cs typeface="Arial" pitchFamily="34" charset="0"/>
              </a:rPr>
              <a:t> </a:t>
            </a:r>
          </a:p>
          <a:p>
            <a:pPr marL="0" indent="0">
              <a:buNone/>
            </a:pPr>
            <a:r>
              <a:rPr lang="en-GB" sz="1200" dirty="0">
                <a:latin typeface="Arial" pitchFamily="34" charset="0"/>
                <a:cs typeface="Arial" pitchFamily="34" charset="0"/>
              </a:rPr>
              <a:t>We ask that all school clothing should be clearly marked with the child’s name.</a:t>
            </a:r>
          </a:p>
          <a:p>
            <a:pPr marL="0" indent="0">
              <a:buNone/>
            </a:pPr>
            <a:endParaRPr lang="en-US" sz="1200" dirty="0" smtClean="0">
              <a:latin typeface="Arial" pitchFamily="34" charset="0"/>
              <a:cs typeface="Arial" pitchFamily="34" charset="0"/>
            </a:endParaRPr>
          </a:p>
          <a:p>
            <a:pPr marL="0" indent="0">
              <a:buNone/>
            </a:pPr>
            <a:endParaRPr lang="en-US" sz="1200" dirty="0" smtClean="0">
              <a:latin typeface="Arial" pitchFamily="34" charset="0"/>
              <a:cs typeface="Arial" pitchFamily="34" charset="0"/>
            </a:endParaRPr>
          </a:p>
          <a:p>
            <a:pPr marL="0" indent="0">
              <a:buNone/>
            </a:pPr>
            <a:endParaRPr lang="en-US" sz="1200" dirty="0" smtClean="0">
              <a:latin typeface="Arial" pitchFamily="34" charset="0"/>
              <a:cs typeface="Arial" pitchFamily="34" charset="0"/>
            </a:endParaRPr>
          </a:p>
          <a:p>
            <a:pPr marL="0" indent="0">
              <a:buNone/>
            </a:pPr>
            <a:r>
              <a:rPr lang="en-US" sz="1200" dirty="0" smtClean="0">
                <a:latin typeface="Arial" pitchFamily="34" charset="0"/>
                <a:cs typeface="Arial" pitchFamily="34" charset="0"/>
              </a:rPr>
              <a:t>WE LOOK FORWARD TO MEETING YOU.</a:t>
            </a:r>
            <a:endParaRPr lang="en-US" sz="1200" dirty="0">
              <a:latin typeface="Arial" pitchFamily="34" charset="0"/>
              <a:cs typeface="Arial" pitchFamily="34" charset="0"/>
            </a:endParaRPr>
          </a:p>
        </p:txBody>
      </p:sp>
      <p:pic>
        <p:nvPicPr>
          <p:cNvPr id="4" name="Picture 3"/>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4587947" y="702675"/>
            <a:ext cx="4187334" cy="5423488"/>
          </a:xfrm>
          <a:prstGeom prst="rect">
            <a:avLst/>
          </a:prstGeom>
        </p:spPr>
      </p:pic>
    </p:spTree>
    <p:extLst>
      <p:ext uri="{BB962C8B-B14F-4D97-AF65-F5344CB8AC3E}">
        <p14:creationId xmlns:p14="http://schemas.microsoft.com/office/powerpoint/2010/main" val="184142054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095948" y="737392"/>
            <a:ext cx="6780541" cy="1733433"/>
          </a:xfrm>
        </p:spPr>
        <p:txBody>
          <a:bodyPr>
            <a:normAutofit fontScale="25000" lnSpcReduction="20000"/>
          </a:bodyPr>
          <a:lstStyle/>
          <a:p>
            <a:pPr marL="0" indent="0">
              <a:buNone/>
            </a:pPr>
            <a:r>
              <a:rPr lang="en-US" sz="7200" b="1" dirty="0" smtClean="0">
                <a:latin typeface="Arial" pitchFamily="34" charset="0"/>
                <a:cs typeface="Arial" pitchFamily="34" charset="0"/>
              </a:rPr>
              <a:t>“</a:t>
            </a:r>
            <a:r>
              <a:rPr lang="en-GB" sz="7200" b="1" dirty="0">
                <a:latin typeface="Arial" pitchFamily="34" charset="0"/>
                <a:cs typeface="Arial" pitchFamily="34" charset="0"/>
              </a:rPr>
              <a:t>Pupils and staff show high levels of respect for each other. </a:t>
            </a:r>
            <a:r>
              <a:rPr lang="en-GB" sz="7200" b="1" dirty="0" smtClean="0">
                <a:latin typeface="Arial" pitchFamily="34" charset="0"/>
                <a:cs typeface="Arial" pitchFamily="34" charset="0"/>
              </a:rPr>
              <a:t> This </a:t>
            </a:r>
            <a:r>
              <a:rPr lang="en-GB" sz="7200" b="1" dirty="0">
                <a:latin typeface="Arial" pitchFamily="34" charset="0"/>
                <a:cs typeface="Arial" pitchFamily="34" charset="0"/>
              </a:rPr>
              <a:t>ensures a happy, welcoming and harmonious school where pupils enjoy learning</a:t>
            </a:r>
            <a:r>
              <a:rPr lang="en-GB" sz="7200" b="1" dirty="0" smtClean="0">
                <a:latin typeface="Arial" pitchFamily="34" charset="0"/>
                <a:cs typeface="Arial" pitchFamily="34" charset="0"/>
              </a:rPr>
              <a:t>.</a:t>
            </a:r>
            <a:r>
              <a:rPr lang="en-US" sz="7200" b="1" dirty="0" smtClean="0">
                <a:latin typeface="Arial" pitchFamily="34" charset="0"/>
                <a:cs typeface="Arial" pitchFamily="34" charset="0"/>
              </a:rPr>
              <a:t>”</a:t>
            </a:r>
          </a:p>
          <a:p>
            <a:pPr marL="0" indent="0">
              <a:buNone/>
            </a:pPr>
            <a:r>
              <a:rPr lang="en-GB" sz="7200" b="1" dirty="0" smtClean="0">
                <a:latin typeface="Arial" pitchFamily="34" charset="0"/>
                <a:cs typeface="Arial" pitchFamily="34" charset="0"/>
              </a:rPr>
              <a:t>“Behaviour </a:t>
            </a:r>
            <a:r>
              <a:rPr lang="en-GB" sz="7200" b="1" dirty="0">
                <a:latin typeface="Arial" pitchFamily="34" charset="0"/>
                <a:cs typeface="Arial" pitchFamily="34" charset="0"/>
              </a:rPr>
              <a:t>is good, both in and out of lessons, because the school promotes pupils’ personal development exceptionally well throughout its curriculum</a:t>
            </a:r>
            <a:r>
              <a:rPr lang="en-GB" sz="7200" b="1" dirty="0" smtClean="0">
                <a:latin typeface="Arial" pitchFamily="34" charset="0"/>
                <a:cs typeface="Arial" pitchFamily="34" charset="0"/>
              </a:rPr>
              <a:t>.”</a:t>
            </a:r>
            <a:endParaRPr lang="en-US" sz="7200" b="1" dirty="0" smtClean="0">
              <a:latin typeface="Arial" pitchFamily="34" charset="0"/>
              <a:cs typeface="Arial" pitchFamily="34" charset="0"/>
            </a:endParaRPr>
          </a:p>
          <a:p>
            <a:pPr marL="0" indent="0">
              <a:buNone/>
            </a:pPr>
            <a:r>
              <a:rPr lang="en-US" sz="7200" dirty="0" smtClean="0">
                <a:latin typeface="Arial" pitchFamily="34" charset="0"/>
                <a:cs typeface="Arial" pitchFamily="34" charset="0"/>
              </a:rPr>
              <a:t> </a:t>
            </a:r>
            <a:r>
              <a:rPr lang="en-US" sz="7200" dirty="0" err="1" smtClean="0">
                <a:latin typeface="Arial" pitchFamily="34" charset="0"/>
                <a:cs typeface="Arial" pitchFamily="34" charset="0"/>
              </a:rPr>
              <a:t>Ofsted</a:t>
            </a:r>
            <a:endParaRPr lang="en-US" dirty="0">
              <a:latin typeface="Arial" pitchFamily="34" charset="0"/>
              <a:cs typeface="Arial" pitchFamily="34" charset="0"/>
            </a:endParaRPr>
          </a:p>
        </p:txBody>
      </p:sp>
      <p:sp>
        <p:nvSpPr>
          <p:cNvPr id="8" name="Rectangle 7"/>
          <p:cNvSpPr/>
          <p:nvPr/>
        </p:nvSpPr>
        <p:spPr>
          <a:xfrm>
            <a:off x="870614" y="2581203"/>
            <a:ext cx="7405334" cy="646331"/>
          </a:xfrm>
          <a:prstGeom prst="rect">
            <a:avLst/>
          </a:prstGeom>
        </p:spPr>
        <p:txBody>
          <a:bodyPr wrap="square">
            <a:spAutoFit/>
          </a:bodyPr>
          <a:lstStyle/>
          <a:p>
            <a:pPr algn="ctr"/>
            <a:r>
              <a:rPr lang="en-GB" dirty="0">
                <a:latin typeface="Arial" pitchFamily="34" charset="0"/>
                <a:cs typeface="Arial" pitchFamily="34" charset="0"/>
              </a:rPr>
              <a:t>We aspire to develop Christian values in our communal life by providing a happy, caring and challenging learning environment.  </a:t>
            </a:r>
          </a:p>
        </p:txBody>
      </p:sp>
      <p:pic>
        <p:nvPicPr>
          <p:cNvPr id="9" name="Picture 8"/>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399458" y="3404681"/>
            <a:ext cx="8345084" cy="3027215"/>
          </a:xfrm>
          <a:prstGeom prst="rect">
            <a:avLst/>
          </a:prstGeom>
        </p:spPr>
      </p:pic>
    </p:spTree>
    <p:extLst>
      <p:ext uri="{BB962C8B-B14F-4D97-AF65-F5344CB8AC3E}">
        <p14:creationId xmlns:p14="http://schemas.microsoft.com/office/powerpoint/2010/main" val="2808549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1" y="409662"/>
            <a:ext cx="4582113" cy="6068959"/>
          </a:xfrm>
        </p:spPr>
        <p:txBody>
          <a:bodyPr>
            <a:normAutofit fontScale="25000" lnSpcReduction="20000"/>
          </a:bodyPr>
          <a:lstStyle/>
          <a:p>
            <a:pPr marL="0" indent="0">
              <a:buNone/>
            </a:pPr>
            <a:r>
              <a:rPr lang="en-GB" sz="4400" dirty="0">
                <a:latin typeface="Arial" pitchFamily="34" charset="0"/>
                <a:cs typeface="Arial" pitchFamily="34" charset="0"/>
              </a:rPr>
              <a:t>Dear Parents,</a:t>
            </a:r>
          </a:p>
          <a:p>
            <a:pPr marL="0" indent="0">
              <a:buNone/>
            </a:pPr>
            <a:r>
              <a:rPr lang="en-GB" sz="4000" dirty="0">
                <a:latin typeface="Arial" pitchFamily="34" charset="0"/>
                <a:cs typeface="Arial" pitchFamily="34" charset="0"/>
              </a:rPr>
              <a:t> </a:t>
            </a:r>
          </a:p>
          <a:p>
            <a:pPr marL="0" indent="0">
              <a:buNone/>
            </a:pPr>
            <a:r>
              <a:rPr lang="en-GB" sz="4400" dirty="0">
                <a:latin typeface="Arial" pitchFamily="34" charset="0"/>
                <a:cs typeface="Arial" pitchFamily="34" charset="0"/>
              </a:rPr>
              <a:t>I warmly welcome you and thank you for your interest in </a:t>
            </a:r>
            <a:r>
              <a:rPr lang="en-GB" sz="4400" dirty="0" err="1">
                <a:latin typeface="Arial" pitchFamily="34" charset="0"/>
                <a:cs typeface="Arial" pitchFamily="34" charset="0"/>
              </a:rPr>
              <a:t>Thorner’s</a:t>
            </a:r>
            <a:r>
              <a:rPr lang="en-GB" sz="4400" dirty="0">
                <a:latin typeface="Arial" pitchFamily="34" charset="0"/>
                <a:cs typeface="Arial" pitchFamily="34" charset="0"/>
              </a:rPr>
              <a:t> Church of England Voluntary Aided Primary School.  I hope that this prospectus gives you a flavour of what makes us special. </a:t>
            </a:r>
          </a:p>
          <a:p>
            <a:pPr marL="0" indent="0">
              <a:buNone/>
            </a:pPr>
            <a:r>
              <a:rPr lang="en-GB" sz="4000" dirty="0">
                <a:latin typeface="Arial" pitchFamily="34" charset="0"/>
                <a:cs typeface="Arial" pitchFamily="34" charset="0"/>
              </a:rPr>
              <a:t> </a:t>
            </a:r>
          </a:p>
          <a:p>
            <a:pPr marL="0" indent="0">
              <a:buNone/>
            </a:pPr>
            <a:r>
              <a:rPr lang="en-GB" sz="4400" dirty="0" err="1">
                <a:latin typeface="Arial" pitchFamily="34" charset="0"/>
                <a:cs typeface="Arial" pitchFamily="34" charset="0"/>
              </a:rPr>
              <a:t>Thorner’s</a:t>
            </a:r>
            <a:r>
              <a:rPr lang="en-GB" sz="4400" dirty="0">
                <a:latin typeface="Arial" pitchFamily="34" charset="0"/>
                <a:cs typeface="Arial" pitchFamily="34" charset="0"/>
              </a:rPr>
              <a:t> is </a:t>
            </a:r>
            <a:r>
              <a:rPr lang="en-GB" sz="4400" dirty="0" smtClean="0">
                <a:latin typeface="Arial" pitchFamily="34" charset="0"/>
                <a:cs typeface="Arial" pitchFamily="34" charset="0"/>
              </a:rPr>
              <a:t>a </a:t>
            </a:r>
            <a:r>
              <a:rPr lang="en-GB" sz="4400" dirty="0">
                <a:latin typeface="Arial" pitchFamily="34" charset="0"/>
                <a:cs typeface="Arial" pitchFamily="34" charset="0"/>
              </a:rPr>
              <a:t>small school and, as a result, staff are able to build close working relationships with the children and their parents.  We understand that every child is different and has unique skills, talents and interests.  We know that children learn at different rates and have different needs.  We take the time to understand each child’s character and learning style.  Through all of this we aim to work with every child as an individual, helping them to understand and achieve their full potential.  </a:t>
            </a:r>
          </a:p>
          <a:p>
            <a:pPr marL="0" indent="0">
              <a:buNone/>
            </a:pPr>
            <a:r>
              <a:rPr lang="en-GB" sz="4000" dirty="0">
                <a:latin typeface="Arial" pitchFamily="34" charset="0"/>
                <a:cs typeface="Arial" pitchFamily="34" charset="0"/>
              </a:rPr>
              <a:t> </a:t>
            </a:r>
          </a:p>
          <a:p>
            <a:pPr marL="0" indent="0">
              <a:buNone/>
            </a:pPr>
            <a:r>
              <a:rPr lang="en-GB" sz="4400" dirty="0">
                <a:latin typeface="Arial" pitchFamily="34" charset="0"/>
                <a:cs typeface="Arial" pitchFamily="34" charset="0"/>
              </a:rPr>
              <a:t>The school’s Church of England status is important to us all, and Christian values are central to daily life at </a:t>
            </a:r>
            <a:r>
              <a:rPr lang="en-GB" sz="4400" dirty="0" err="1">
                <a:latin typeface="Arial" pitchFamily="34" charset="0"/>
                <a:cs typeface="Arial" pitchFamily="34" charset="0"/>
              </a:rPr>
              <a:t>Thorner’s</a:t>
            </a:r>
            <a:r>
              <a:rPr lang="en-GB" sz="4400" dirty="0">
                <a:latin typeface="Arial" pitchFamily="34" charset="0"/>
                <a:cs typeface="Arial" pitchFamily="34" charset="0"/>
              </a:rPr>
              <a:t>.  Part of this ethos is equality for </a:t>
            </a:r>
            <a:r>
              <a:rPr lang="en-GB" sz="4400" dirty="0" smtClean="0">
                <a:latin typeface="Arial" pitchFamily="34" charset="0"/>
                <a:cs typeface="Arial" pitchFamily="34" charset="0"/>
              </a:rPr>
              <a:t>all.  Our </a:t>
            </a:r>
            <a:r>
              <a:rPr lang="en-GB" sz="4400" dirty="0">
                <a:latin typeface="Arial" pitchFamily="34" charset="0"/>
                <a:cs typeface="Arial" pitchFamily="34" charset="0"/>
              </a:rPr>
              <a:t>school values all members of the community.  We promote positive attitudes towards life in a multicultural, multi-ethnic and multi-faith society and ensure that all pupils, regardless of their background or beliefs, are equally respected and offered the same opportunities to achieve.</a:t>
            </a:r>
          </a:p>
          <a:p>
            <a:pPr marL="0" indent="0">
              <a:buNone/>
            </a:pPr>
            <a:r>
              <a:rPr lang="en-GB" sz="4000" dirty="0">
                <a:latin typeface="Arial" pitchFamily="34" charset="0"/>
                <a:cs typeface="Arial" pitchFamily="34" charset="0"/>
              </a:rPr>
              <a:t> </a:t>
            </a:r>
          </a:p>
          <a:p>
            <a:pPr marL="0" indent="0">
              <a:buNone/>
            </a:pPr>
            <a:r>
              <a:rPr lang="en-GB" sz="4400" dirty="0">
                <a:latin typeface="Arial" pitchFamily="34" charset="0"/>
                <a:cs typeface="Arial" pitchFamily="34" charset="0"/>
              </a:rPr>
              <a:t>At </a:t>
            </a:r>
            <a:r>
              <a:rPr lang="en-GB" sz="4400" dirty="0" err="1">
                <a:latin typeface="Arial" pitchFamily="34" charset="0"/>
                <a:cs typeface="Arial" pitchFamily="34" charset="0"/>
              </a:rPr>
              <a:t>Thorner’s</a:t>
            </a:r>
            <a:r>
              <a:rPr lang="en-GB" sz="4400" dirty="0">
                <a:latin typeface="Arial" pitchFamily="34" charset="0"/>
                <a:cs typeface="Arial" pitchFamily="34" charset="0"/>
              </a:rPr>
              <a:t> we are also fortunate to benefit from a truly stunning setting with plenty of outside space and facilities beyond our modest size.</a:t>
            </a:r>
          </a:p>
          <a:p>
            <a:pPr marL="0" indent="0">
              <a:buNone/>
            </a:pPr>
            <a:r>
              <a:rPr lang="en-GB" sz="4000" dirty="0">
                <a:latin typeface="Arial" pitchFamily="34" charset="0"/>
                <a:cs typeface="Arial" pitchFamily="34" charset="0"/>
              </a:rPr>
              <a:t> </a:t>
            </a:r>
          </a:p>
          <a:p>
            <a:pPr marL="0" indent="0">
              <a:buNone/>
            </a:pPr>
            <a:r>
              <a:rPr lang="en-GB" sz="4400" dirty="0" err="1">
                <a:latin typeface="Arial" pitchFamily="34" charset="0"/>
                <a:cs typeface="Arial" pitchFamily="34" charset="0"/>
              </a:rPr>
              <a:t>Thorner’s</a:t>
            </a:r>
            <a:r>
              <a:rPr lang="en-GB" sz="4400" dirty="0">
                <a:latin typeface="Arial" pitchFamily="34" charset="0"/>
                <a:cs typeface="Arial" pitchFamily="34" charset="0"/>
              </a:rPr>
              <a:t> is a very happy place where children can develop lasting friendships, confidence and a positive attitude towards education.   I personally feel incredibly proud of this school - our staff, our pupils, our facilities and our very supportive parents and community.</a:t>
            </a:r>
          </a:p>
          <a:p>
            <a:pPr marL="0" indent="0">
              <a:buNone/>
            </a:pPr>
            <a:r>
              <a:rPr lang="en-GB" sz="4000" dirty="0">
                <a:latin typeface="Arial" pitchFamily="34" charset="0"/>
                <a:cs typeface="Arial" pitchFamily="34" charset="0"/>
              </a:rPr>
              <a:t> </a:t>
            </a:r>
          </a:p>
          <a:p>
            <a:pPr marL="0" indent="0">
              <a:buNone/>
            </a:pPr>
            <a:r>
              <a:rPr lang="en-GB" sz="4400" dirty="0">
                <a:latin typeface="Arial" pitchFamily="34" charset="0"/>
                <a:cs typeface="Arial" pitchFamily="34" charset="0"/>
              </a:rPr>
              <a:t>You can find out more and see what the children have been doing by visiting the school website: </a:t>
            </a:r>
            <a:r>
              <a:rPr lang="en-GB" sz="4400" u="sng" dirty="0">
                <a:latin typeface="Arial" pitchFamily="34" charset="0"/>
                <a:cs typeface="Arial" pitchFamily="34" charset="0"/>
                <a:hlinkClick r:id="rId2"/>
              </a:rPr>
              <a:t>www.thorners.dorset.sch.uk</a:t>
            </a:r>
            <a:r>
              <a:rPr lang="en-GB" sz="4400" dirty="0">
                <a:latin typeface="Arial" pitchFamily="34" charset="0"/>
                <a:cs typeface="Arial" pitchFamily="34" charset="0"/>
              </a:rPr>
              <a:t>.  </a:t>
            </a:r>
            <a:r>
              <a:rPr lang="en-GB" sz="4400" dirty="0" smtClean="0">
                <a:latin typeface="Arial" pitchFamily="34" charset="0"/>
                <a:cs typeface="Arial" pitchFamily="34" charset="0"/>
              </a:rPr>
              <a:t>Better </a:t>
            </a:r>
            <a:r>
              <a:rPr lang="en-GB" sz="4400" dirty="0">
                <a:latin typeface="Arial" pitchFamily="34" charset="0"/>
                <a:cs typeface="Arial" pitchFamily="34" charset="0"/>
              </a:rPr>
              <a:t>still, visit us in person.  I would love to show you around and introduce you to the staff and children.</a:t>
            </a:r>
          </a:p>
          <a:p>
            <a:pPr marL="0" indent="0">
              <a:buNone/>
            </a:pPr>
            <a:r>
              <a:rPr lang="en-GB" sz="4000" dirty="0">
                <a:latin typeface="Arial" pitchFamily="34" charset="0"/>
                <a:cs typeface="Arial" pitchFamily="34" charset="0"/>
              </a:rPr>
              <a:t> </a:t>
            </a:r>
          </a:p>
          <a:p>
            <a:pPr marL="0" indent="0">
              <a:buNone/>
            </a:pPr>
            <a:r>
              <a:rPr lang="en-GB" sz="4400" dirty="0">
                <a:latin typeface="Arial" pitchFamily="34" charset="0"/>
                <a:cs typeface="Arial" pitchFamily="34" charset="0"/>
              </a:rPr>
              <a:t>I look forward to meeting you</a:t>
            </a:r>
            <a:r>
              <a:rPr lang="en-GB" sz="4400" dirty="0" smtClean="0">
                <a:latin typeface="Arial" pitchFamily="34" charset="0"/>
                <a:cs typeface="Arial" pitchFamily="34" charset="0"/>
              </a:rPr>
              <a:t>.</a:t>
            </a:r>
          </a:p>
          <a:p>
            <a:pPr marL="0" indent="0">
              <a:buNone/>
            </a:pPr>
            <a:r>
              <a:rPr lang="en-GB" sz="4000" dirty="0" smtClean="0">
                <a:latin typeface="Arial" pitchFamily="34" charset="0"/>
                <a:cs typeface="Arial" pitchFamily="34" charset="0"/>
              </a:rPr>
              <a:t> </a:t>
            </a:r>
            <a:endParaRPr lang="en-GB" sz="4000" dirty="0">
              <a:latin typeface="Arial" pitchFamily="34" charset="0"/>
              <a:cs typeface="Arial" pitchFamily="34" charset="0"/>
            </a:endParaRPr>
          </a:p>
          <a:p>
            <a:pPr marL="0" indent="0">
              <a:buNone/>
            </a:pPr>
            <a:r>
              <a:rPr lang="en-GB" sz="4400" dirty="0" smtClean="0">
                <a:latin typeface="Arial" pitchFamily="34" charset="0"/>
                <a:cs typeface="Arial" pitchFamily="34" charset="0"/>
              </a:rPr>
              <a:t>Yours sincerely,</a:t>
            </a:r>
            <a:endParaRPr lang="en-GB" sz="4400" dirty="0">
              <a:latin typeface="Arial" pitchFamily="34" charset="0"/>
              <a:cs typeface="Arial" pitchFamily="34" charset="0"/>
            </a:endParaRPr>
          </a:p>
          <a:p>
            <a:pPr marL="0" indent="0">
              <a:buNone/>
            </a:pPr>
            <a:r>
              <a:rPr lang="en-GB" sz="4400" dirty="0" err="1">
                <a:latin typeface="Arial" pitchFamily="34" charset="0"/>
                <a:cs typeface="Arial" pitchFamily="34" charset="0"/>
              </a:rPr>
              <a:t>Jyotsna</a:t>
            </a:r>
            <a:r>
              <a:rPr lang="en-GB" sz="4400" dirty="0">
                <a:latin typeface="Arial" pitchFamily="34" charset="0"/>
                <a:cs typeface="Arial" pitchFamily="34" charset="0"/>
              </a:rPr>
              <a:t> Chaffey </a:t>
            </a:r>
          </a:p>
          <a:p>
            <a:pPr marL="0" indent="0">
              <a:buNone/>
            </a:pPr>
            <a:endParaRPr lang="en-US" dirty="0"/>
          </a:p>
        </p:txBody>
      </p:sp>
      <p:pic>
        <p:nvPicPr>
          <p:cNvPr id="4" name="Picture 3"/>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039314" y="409662"/>
            <a:ext cx="3584877" cy="5933110"/>
          </a:xfrm>
          <a:prstGeom prst="rect">
            <a:avLst/>
          </a:prstGeom>
        </p:spPr>
      </p:pic>
      <p:cxnSp>
        <p:nvCxnSpPr>
          <p:cNvPr id="6" name="Straight Connector 5"/>
          <p:cNvCxnSpPr/>
          <p:nvPr/>
        </p:nvCxnSpPr>
        <p:spPr>
          <a:xfrm flipH="1">
            <a:off x="5182710" y="747633"/>
            <a:ext cx="1126676" cy="4772564"/>
          </a:xfrm>
          <a:prstGeom prst="line">
            <a:avLst/>
          </a:prstGeom>
        </p:spPr>
        <p:style>
          <a:lnRef idx="2">
            <a:schemeClr val="accent2"/>
          </a:lnRef>
          <a:fillRef idx="0">
            <a:schemeClr val="accent2"/>
          </a:fillRef>
          <a:effectRef idx="1">
            <a:schemeClr val="accent2"/>
          </a:effectRef>
          <a:fontRef idx="minor">
            <a:schemeClr val="tx1"/>
          </a:fontRef>
        </p:style>
      </p:cxnSp>
      <p:cxnSp>
        <p:nvCxnSpPr>
          <p:cNvPr id="9" name="Straight Connector 8"/>
          <p:cNvCxnSpPr/>
          <p:nvPr/>
        </p:nvCxnSpPr>
        <p:spPr>
          <a:xfrm>
            <a:off x="5182710" y="5520197"/>
            <a:ext cx="1690014" cy="440387"/>
          </a:xfrm>
          <a:prstGeom prst="line">
            <a:avLst/>
          </a:prstGeom>
        </p:spPr>
        <p:style>
          <a:lnRef idx="2">
            <a:schemeClr val="accent2"/>
          </a:lnRef>
          <a:fillRef idx="0">
            <a:schemeClr val="accent2"/>
          </a:fillRef>
          <a:effectRef idx="1">
            <a:schemeClr val="accent2"/>
          </a:effectRef>
          <a:fontRef idx="minor">
            <a:schemeClr val="tx1"/>
          </a:fontRef>
        </p:style>
      </p:cxnSp>
      <p:cxnSp>
        <p:nvCxnSpPr>
          <p:cNvPr id="12" name="Straight Connector 11"/>
          <p:cNvCxnSpPr/>
          <p:nvPr/>
        </p:nvCxnSpPr>
        <p:spPr>
          <a:xfrm flipV="1">
            <a:off x="6872724" y="2806186"/>
            <a:ext cx="440428" cy="3154398"/>
          </a:xfrm>
          <a:prstGeom prst="line">
            <a:avLst/>
          </a:prstGeom>
        </p:spPr>
        <p:style>
          <a:lnRef idx="2">
            <a:schemeClr val="accent2"/>
          </a:lnRef>
          <a:fillRef idx="0">
            <a:schemeClr val="accent2"/>
          </a:fillRef>
          <a:effectRef idx="1">
            <a:schemeClr val="accent2"/>
          </a:effectRef>
          <a:fontRef idx="minor">
            <a:schemeClr val="tx1"/>
          </a:fontRef>
        </p:style>
      </p:cxnSp>
      <p:sp>
        <p:nvSpPr>
          <p:cNvPr id="14" name="Rectangle 13"/>
          <p:cNvSpPr/>
          <p:nvPr/>
        </p:nvSpPr>
        <p:spPr>
          <a:xfrm>
            <a:off x="7712609" y="2457973"/>
            <a:ext cx="655521" cy="348213"/>
          </a:xfrm>
          <a:prstGeom prst="rect">
            <a:avLst/>
          </a:prstGeom>
          <a:solidFill>
            <a:schemeClr val="bg1">
              <a:lumMod val="75000"/>
            </a:schemeClr>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7" name="Straight Connector 16"/>
          <p:cNvCxnSpPr/>
          <p:nvPr/>
        </p:nvCxnSpPr>
        <p:spPr>
          <a:xfrm>
            <a:off x="7343880" y="2806186"/>
            <a:ext cx="1054978" cy="0"/>
          </a:xfrm>
          <a:prstGeom prst="line">
            <a:avLst/>
          </a:prstGeom>
        </p:spPr>
        <p:style>
          <a:lnRef idx="2">
            <a:schemeClr val="accent2"/>
          </a:lnRef>
          <a:fillRef idx="0">
            <a:schemeClr val="accent2"/>
          </a:fillRef>
          <a:effectRef idx="1">
            <a:schemeClr val="accent2"/>
          </a:effectRef>
          <a:fontRef idx="minor">
            <a:schemeClr val="tx1"/>
          </a:fontRef>
        </p:style>
      </p:cxnSp>
      <p:cxnSp>
        <p:nvCxnSpPr>
          <p:cNvPr id="22" name="Straight Connector 21"/>
          <p:cNvCxnSpPr/>
          <p:nvPr/>
        </p:nvCxnSpPr>
        <p:spPr>
          <a:xfrm flipV="1">
            <a:off x="8398858" y="1853721"/>
            <a:ext cx="0" cy="952465"/>
          </a:xfrm>
          <a:prstGeom prst="line">
            <a:avLst/>
          </a:prstGeom>
        </p:spPr>
        <p:style>
          <a:lnRef idx="2">
            <a:schemeClr val="accent2"/>
          </a:lnRef>
          <a:fillRef idx="0">
            <a:schemeClr val="accent2"/>
          </a:fillRef>
          <a:effectRef idx="1">
            <a:schemeClr val="accent2"/>
          </a:effectRef>
          <a:fontRef idx="minor">
            <a:schemeClr val="tx1"/>
          </a:fontRef>
        </p:style>
      </p:cxnSp>
      <p:cxnSp>
        <p:nvCxnSpPr>
          <p:cNvPr id="25" name="Straight Connector 24"/>
          <p:cNvCxnSpPr/>
          <p:nvPr/>
        </p:nvCxnSpPr>
        <p:spPr>
          <a:xfrm flipH="1">
            <a:off x="7548729" y="1853721"/>
            <a:ext cx="850129" cy="0"/>
          </a:xfrm>
          <a:prstGeom prst="line">
            <a:avLst/>
          </a:prstGeom>
        </p:spPr>
        <p:style>
          <a:lnRef idx="2">
            <a:schemeClr val="accent2"/>
          </a:lnRef>
          <a:fillRef idx="0">
            <a:schemeClr val="accent2"/>
          </a:fillRef>
          <a:effectRef idx="1">
            <a:schemeClr val="accent2"/>
          </a:effectRef>
          <a:fontRef idx="minor">
            <a:schemeClr val="tx1"/>
          </a:fontRef>
        </p:style>
      </p:cxnSp>
      <p:cxnSp>
        <p:nvCxnSpPr>
          <p:cNvPr id="28" name="Straight Connector 27"/>
          <p:cNvCxnSpPr/>
          <p:nvPr/>
        </p:nvCxnSpPr>
        <p:spPr>
          <a:xfrm flipV="1">
            <a:off x="7507759" y="747633"/>
            <a:ext cx="81940" cy="1106088"/>
          </a:xfrm>
          <a:prstGeom prst="line">
            <a:avLst/>
          </a:prstGeom>
        </p:spPr>
        <p:style>
          <a:lnRef idx="2">
            <a:schemeClr val="accent2"/>
          </a:lnRef>
          <a:fillRef idx="0">
            <a:schemeClr val="accent2"/>
          </a:fillRef>
          <a:effectRef idx="1">
            <a:schemeClr val="accent2"/>
          </a:effectRef>
          <a:fontRef idx="minor">
            <a:schemeClr val="tx1"/>
          </a:fontRef>
        </p:style>
      </p:cxnSp>
      <p:cxnSp>
        <p:nvCxnSpPr>
          <p:cNvPr id="31" name="Straight Connector 30"/>
          <p:cNvCxnSpPr/>
          <p:nvPr/>
        </p:nvCxnSpPr>
        <p:spPr>
          <a:xfrm flipH="1">
            <a:off x="6309386" y="747633"/>
            <a:ext cx="1280313" cy="0"/>
          </a:xfrm>
          <a:prstGeom prst="line">
            <a:avLst/>
          </a:prstGeom>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401433773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9055" y="239685"/>
            <a:ext cx="8320629" cy="3991848"/>
          </a:xfrm>
        </p:spPr>
        <p:txBody>
          <a:bodyPr>
            <a:noAutofit/>
          </a:bodyPr>
          <a:lstStyle/>
          <a:p>
            <a:pPr marL="0" indent="0">
              <a:buNone/>
            </a:pPr>
            <a:r>
              <a:rPr lang="en-GB" sz="1100" b="1" u="sng" dirty="0" smtClean="0">
                <a:latin typeface="Arial" pitchFamily="34" charset="0"/>
                <a:cs typeface="Arial" pitchFamily="34" charset="0"/>
              </a:rPr>
              <a:t>THE FACTS</a:t>
            </a:r>
          </a:p>
          <a:p>
            <a:pPr marL="0" indent="0">
              <a:buNone/>
            </a:pPr>
            <a:r>
              <a:rPr lang="en-GB" sz="1000" b="1" dirty="0" smtClean="0">
                <a:latin typeface="Arial" pitchFamily="34" charset="0"/>
                <a:cs typeface="Arial" pitchFamily="34" charset="0"/>
              </a:rPr>
              <a:t>Size</a:t>
            </a:r>
            <a:r>
              <a:rPr lang="en-GB" sz="1000" b="1" dirty="0">
                <a:latin typeface="Arial" pitchFamily="34" charset="0"/>
                <a:cs typeface="Arial" pitchFamily="34" charset="0"/>
              </a:rPr>
              <a:t>:</a:t>
            </a:r>
            <a:endParaRPr lang="en-GB" sz="1000" dirty="0">
              <a:latin typeface="Arial" pitchFamily="34" charset="0"/>
              <a:cs typeface="Arial" pitchFamily="34" charset="0"/>
            </a:endParaRPr>
          </a:p>
          <a:p>
            <a:pPr marL="0" indent="0">
              <a:buNone/>
            </a:pPr>
            <a:r>
              <a:rPr lang="en-GB" sz="1000" dirty="0">
                <a:latin typeface="Arial" pitchFamily="34" charset="0"/>
                <a:cs typeface="Arial" pitchFamily="34" charset="0"/>
              </a:rPr>
              <a:t>We currently have </a:t>
            </a:r>
            <a:r>
              <a:rPr lang="en-GB" sz="1000" dirty="0" smtClean="0">
                <a:latin typeface="Arial" pitchFamily="34" charset="0"/>
                <a:cs typeface="Arial" pitchFamily="34" charset="0"/>
              </a:rPr>
              <a:t>75 </a:t>
            </a:r>
            <a:r>
              <a:rPr lang="en-GB" sz="1000" dirty="0">
                <a:latin typeface="Arial" pitchFamily="34" charset="0"/>
                <a:cs typeface="Arial" pitchFamily="34" charset="0"/>
              </a:rPr>
              <a:t>pupils ranging in age from </a:t>
            </a:r>
            <a:r>
              <a:rPr lang="en-GB" sz="1000" dirty="0" smtClean="0">
                <a:latin typeface="Arial" pitchFamily="34" charset="0"/>
                <a:cs typeface="Arial" pitchFamily="34" charset="0"/>
              </a:rPr>
              <a:t>4 </a:t>
            </a:r>
            <a:r>
              <a:rPr lang="en-GB" sz="1000" dirty="0">
                <a:latin typeface="Arial" pitchFamily="34" charset="0"/>
                <a:cs typeface="Arial" pitchFamily="34" charset="0"/>
              </a:rPr>
              <a:t>to11 years. We have mixed age classes with small numbers in each. Children are organised into four classes: Reception; Years 1 and 2; Years 3 and 4; and Years 5 and 6.  </a:t>
            </a:r>
            <a:r>
              <a:rPr lang="en-GB" sz="1000" dirty="0" smtClean="0">
                <a:latin typeface="Arial" pitchFamily="34" charset="0"/>
                <a:cs typeface="Arial" pitchFamily="34" charset="0"/>
              </a:rPr>
              <a:t>We have </a:t>
            </a:r>
            <a:r>
              <a:rPr lang="en-GB" sz="1000" dirty="0">
                <a:latin typeface="Arial" pitchFamily="34" charset="0"/>
                <a:cs typeface="Arial" pitchFamily="34" charset="0"/>
              </a:rPr>
              <a:t>a thriving pre-school </a:t>
            </a:r>
            <a:r>
              <a:rPr lang="en-GB" sz="1000" dirty="0" smtClean="0">
                <a:latin typeface="Arial" pitchFamily="34" charset="0"/>
                <a:cs typeface="Arial" pitchFamily="34" charset="0"/>
              </a:rPr>
              <a:t>– </a:t>
            </a:r>
            <a:r>
              <a:rPr lang="en-GB" sz="1000" dirty="0">
                <a:latin typeface="Arial" pitchFamily="34" charset="0"/>
                <a:cs typeface="Arial" pitchFamily="34" charset="0"/>
              </a:rPr>
              <a:t>Fledglings - which is open </a:t>
            </a:r>
            <a:r>
              <a:rPr lang="en-GB" sz="1000" dirty="0" smtClean="0">
                <a:latin typeface="Arial" pitchFamily="34" charset="0"/>
                <a:cs typeface="Arial" pitchFamily="34" charset="0"/>
              </a:rPr>
              <a:t>daily.  </a:t>
            </a:r>
            <a:r>
              <a:rPr lang="en-GB" sz="1000" dirty="0">
                <a:latin typeface="Arial" pitchFamily="34" charset="0"/>
                <a:cs typeface="Arial" pitchFamily="34" charset="0"/>
              </a:rPr>
              <a:t>It takes children from the age of </a:t>
            </a:r>
            <a:r>
              <a:rPr lang="en-GB" sz="1000" dirty="0" smtClean="0">
                <a:latin typeface="Arial" pitchFamily="34" charset="0"/>
                <a:cs typeface="Arial" pitchFamily="34" charset="0"/>
              </a:rPr>
              <a:t>2 years 9 months and </a:t>
            </a:r>
            <a:r>
              <a:rPr lang="en-GB" sz="1000" dirty="0">
                <a:latin typeface="Arial" pitchFamily="34" charset="0"/>
                <a:cs typeface="Arial" pitchFamily="34" charset="0"/>
              </a:rPr>
              <a:t>prepares them for life at school. </a:t>
            </a:r>
          </a:p>
          <a:p>
            <a:pPr marL="0" indent="0">
              <a:buNone/>
            </a:pPr>
            <a:r>
              <a:rPr lang="en-GB" sz="1000" b="1" dirty="0" smtClean="0">
                <a:latin typeface="Arial" pitchFamily="34" charset="0"/>
                <a:cs typeface="Arial" pitchFamily="34" charset="0"/>
              </a:rPr>
              <a:t>Location</a:t>
            </a:r>
            <a:r>
              <a:rPr lang="en-GB" sz="1000" b="1" dirty="0">
                <a:latin typeface="Arial" pitchFamily="34" charset="0"/>
                <a:cs typeface="Arial" pitchFamily="34" charset="0"/>
              </a:rPr>
              <a:t>:</a:t>
            </a:r>
            <a:endParaRPr lang="en-GB" sz="1000" dirty="0">
              <a:latin typeface="Arial" pitchFamily="34" charset="0"/>
              <a:cs typeface="Arial" pitchFamily="34" charset="0"/>
            </a:endParaRPr>
          </a:p>
          <a:p>
            <a:pPr marL="0" indent="0">
              <a:buNone/>
            </a:pPr>
            <a:r>
              <a:rPr lang="en-GB" sz="1000" dirty="0" err="1">
                <a:latin typeface="Arial" pitchFamily="34" charset="0"/>
                <a:cs typeface="Arial" pitchFamily="34" charset="0"/>
              </a:rPr>
              <a:t>Thorner’s</a:t>
            </a:r>
            <a:r>
              <a:rPr lang="en-GB" sz="1000" dirty="0">
                <a:latin typeface="Arial" pitchFamily="34" charset="0"/>
                <a:cs typeface="Arial" pitchFamily="34" charset="0"/>
              </a:rPr>
              <a:t> is located in the village of Litton Cheney in the beautiful Bride Valley between </a:t>
            </a:r>
            <a:r>
              <a:rPr lang="en-GB" sz="1000" dirty="0" err="1">
                <a:latin typeface="Arial" pitchFamily="34" charset="0"/>
                <a:cs typeface="Arial" pitchFamily="34" charset="0"/>
              </a:rPr>
              <a:t>Bridport</a:t>
            </a:r>
            <a:r>
              <a:rPr lang="en-GB" sz="1000" dirty="0">
                <a:latin typeface="Arial" pitchFamily="34" charset="0"/>
                <a:cs typeface="Arial" pitchFamily="34" charset="0"/>
              </a:rPr>
              <a:t> and Dorchester.  The school serves the nearby villages as well as attracting </a:t>
            </a:r>
            <a:r>
              <a:rPr lang="en-GB" sz="1000" dirty="0" smtClean="0">
                <a:latin typeface="Arial" pitchFamily="34" charset="0"/>
                <a:cs typeface="Arial" pitchFamily="34" charset="0"/>
              </a:rPr>
              <a:t>families </a:t>
            </a:r>
            <a:r>
              <a:rPr lang="en-GB" sz="1000" dirty="0">
                <a:latin typeface="Arial" pitchFamily="34" charset="0"/>
                <a:cs typeface="Arial" pitchFamily="34" charset="0"/>
              </a:rPr>
              <a:t>from a wider </a:t>
            </a:r>
            <a:r>
              <a:rPr lang="en-GB" sz="1000" dirty="0" smtClean="0">
                <a:latin typeface="Arial" pitchFamily="34" charset="0"/>
                <a:cs typeface="Arial" pitchFamily="34" charset="0"/>
              </a:rPr>
              <a:t>area</a:t>
            </a:r>
            <a:r>
              <a:rPr lang="en-GB" sz="1000" dirty="0">
                <a:latin typeface="Arial" pitchFamily="34" charset="0"/>
                <a:cs typeface="Arial" pitchFamily="34" charset="0"/>
              </a:rPr>
              <a:t>.  Our rural situation is a real asset with plenty of outside space, frequent opportunities to walk around the village and far reaching views from our hall and sports field.</a:t>
            </a:r>
          </a:p>
          <a:p>
            <a:pPr marL="0" indent="0">
              <a:buNone/>
            </a:pPr>
            <a:r>
              <a:rPr lang="en-GB" sz="1000" b="1" dirty="0" smtClean="0">
                <a:latin typeface="Arial" pitchFamily="34" charset="0"/>
                <a:cs typeface="Arial" pitchFamily="34" charset="0"/>
              </a:rPr>
              <a:t>History</a:t>
            </a:r>
            <a:r>
              <a:rPr lang="en-GB" sz="1000" b="1" dirty="0">
                <a:latin typeface="Arial" pitchFamily="34" charset="0"/>
                <a:cs typeface="Arial" pitchFamily="34" charset="0"/>
              </a:rPr>
              <a:t>:</a:t>
            </a:r>
            <a:endParaRPr lang="en-GB" sz="1000" dirty="0">
              <a:latin typeface="Arial" pitchFamily="34" charset="0"/>
              <a:cs typeface="Arial" pitchFamily="34" charset="0"/>
            </a:endParaRPr>
          </a:p>
          <a:p>
            <a:pPr marL="0" indent="0">
              <a:buNone/>
            </a:pPr>
            <a:r>
              <a:rPr lang="en-GB" sz="1000" dirty="0">
                <a:latin typeface="Arial" pitchFamily="34" charset="0"/>
                <a:cs typeface="Arial" pitchFamily="34" charset="0"/>
              </a:rPr>
              <a:t>Our school is one of the oldest surviving schools in Dorset and was founded in 1690 by Robert </a:t>
            </a:r>
            <a:r>
              <a:rPr lang="en-GB" sz="1000" dirty="0" err="1">
                <a:latin typeface="Arial" pitchFamily="34" charset="0"/>
                <a:cs typeface="Arial" pitchFamily="34" charset="0"/>
              </a:rPr>
              <a:t>Thorner</a:t>
            </a:r>
            <a:r>
              <a:rPr lang="en-GB" sz="1000" dirty="0">
                <a:latin typeface="Arial" pitchFamily="34" charset="0"/>
                <a:cs typeface="Arial" pitchFamily="34" charset="0"/>
              </a:rPr>
              <a:t> to benefit the boys within the mainly farming village.   Today the school has been extended and developed to accommodate the increasing numbers of pupils and our changing needs.  But the original building remains at the heart of the school and </a:t>
            </a:r>
            <a:r>
              <a:rPr lang="en-GB" sz="1000" dirty="0" err="1">
                <a:latin typeface="Arial" pitchFamily="34" charset="0"/>
                <a:cs typeface="Arial" pitchFamily="34" charset="0"/>
              </a:rPr>
              <a:t>Thorner’s</a:t>
            </a:r>
            <a:r>
              <a:rPr lang="en-GB" sz="1000" dirty="0">
                <a:latin typeface="Arial" pitchFamily="34" charset="0"/>
                <a:cs typeface="Arial" pitchFamily="34" charset="0"/>
              </a:rPr>
              <a:t> has maintained strong active links with the valley churches and the local community whose help and support has been responsible for a large part of the school’s development.  </a:t>
            </a:r>
            <a:endParaRPr lang="en-GB" sz="1000" dirty="0" smtClean="0">
              <a:latin typeface="Arial" pitchFamily="34" charset="0"/>
              <a:cs typeface="Arial" pitchFamily="34" charset="0"/>
            </a:endParaRPr>
          </a:p>
          <a:p>
            <a:pPr marL="0" indent="0">
              <a:buNone/>
            </a:pPr>
            <a:r>
              <a:rPr lang="en-GB" sz="1000" b="1" dirty="0" smtClean="0">
                <a:latin typeface="Arial" pitchFamily="34" charset="0"/>
                <a:cs typeface="Arial" pitchFamily="34" charset="0"/>
              </a:rPr>
              <a:t>Approach</a:t>
            </a:r>
            <a:r>
              <a:rPr lang="en-GB" sz="1000" b="1" dirty="0">
                <a:latin typeface="Arial" pitchFamily="34" charset="0"/>
                <a:cs typeface="Arial" pitchFamily="34" charset="0"/>
              </a:rPr>
              <a:t>:</a:t>
            </a:r>
            <a:endParaRPr lang="en-GB" sz="1000" dirty="0">
              <a:latin typeface="Arial" pitchFamily="34" charset="0"/>
              <a:cs typeface="Arial" pitchFamily="34" charset="0"/>
            </a:endParaRPr>
          </a:p>
          <a:p>
            <a:pPr marL="0" indent="0">
              <a:buNone/>
            </a:pPr>
            <a:r>
              <a:rPr lang="en-GB" sz="1000" dirty="0">
                <a:latin typeface="Arial" pitchFamily="34" charset="0"/>
                <a:cs typeface="Arial" pitchFamily="34" charset="0"/>
              </a:rPr>
              <a:t>Our aim is to help each child fulfil his or her potential academically, spiritually, intellectually, emotionally, creatively and physically.  We have a happy environment with well-qualified and experienced staff.  We use praise and encouragement to ensure academic progress and achievement.  We provide a wide and balanced range of opportunities and encourage children to ‘have a go’ at everything they are offered.</a:t>
            </a:r>
          </a:p>
          <a:p>
            <a:pPr marL="0" indent="0">
              <a:buNone/>
            </a:pPr>
            <a:r>
              <a:rPr lang="en-GB" sz="1000" b="1" dirty="0" smtClean="0">
                <a:latin typeface="Arial" pitchFamily="34" charset="0"/>
                <a:cs typeface="Arial" pitchFamily="34" charset="0"/>
              </a:rPr>
              <a:t>Achievements</a:t>
            </a:r>
            <a:r>
              <a:rPr lang="en-GB" sz="1000" b="1" dirty="0">
                <a:latin typeface="Arial" pitchFamily="34" charset="0"/>
                <a:cs typeface="Arial" pitchFamily="34" charset="0"/>
              </a:rPr>
              <a:t>: </a:t>
            </a:r>
            <a:endParaRPr lang="en-GB" sz="1000" dirty="0">
              <a:latin typeface="Arial" pitchFamily="34" charset="0"/>
              <a:cs typeface="Arial" pitchFamily="34" charset="0"/>
            </a:endParaRPr>
          </a:p>
          <a:p>
            <a:pPr marL="0" indent="0">
              <a:buNone/>
            </a:pPr>
            <a:r>
              <a:rPr lang="en-GB" sz="1000" dirty="0">
                <a:latin typeface="Arial" pitchFamily="34" charset="0"/>
                <a:cs typeface="Arial" pitchFamily="34" charset="0"/>
              </a:rPr>
              <a:t>We are very pleased with our </a:t>
            </a:r>
            <a:r>
              <a:rPr lang="en-GB" sz="1000" dirty="0" smtClean="0">
                <a:latin typeface="Arial" pitchFamily="34" charset="0"/>
                <a:cs typeface="Arial" pitchFamily="34" charset="0"/>
              </a:rPr>
              <a:t>latest Ofsted and church inspections.  Both reports can be </a:t>
            </a:r>
            <a:r>
              <a:rPr lang="en-GB" sz="1000" dirty="0">
                <a:latin typeface="Arial" pitchFamily="34" charset="0"/>
                <a:cs typeface="Arial" pitchFamily="34" charset="0"/>
              </a:rPr>
              <a:t>viewed </a:t>
            </a:r>
            <a:r>
              <a:rPr lang="en-GB" sz="1000" dirty="0" smtClean="0">
                <a:latin typeface="Arial" pitchFamily="34" charset="0"/>
                <a:cs typeface="Arial" pitchFamily="34" charset="0"/>
              </a:rPr>
              <a:t>via our </a:t>
            </a:r>
            <a:r>
              <a:rPr lang="en-GB" sz="1000" dirty="0">
                <a:latin typeface="Arial" pitchFamily="34" charset="0"/>
                <a:cs typeface="Arial" pitchFamily="34" charset="0"/>
              </a:rPr>
              <a:t>website.</a:t>
            </a:r>
          </a:p>
          <a:p>
            <a:pPr marL="0" indent="0">
              <a:buNone/>
            </a:pPr>
            <a:r>
              <a:rPr lang="en-GB" sz="1000" dirty="0">
                <a:latin typeface="Arial" pitchFamily="34" charset="0"/>
                <a:cs typeface="Arial" pitchFamily="34" charset="0"/>
              </a:rPr>
              <a:t>On a day-to-day basis we acknowledge and celebrate individual achievement including acts of kindness, effort and success in the classroom.  Each class has a system of rewards, there is a weekly </a:t>
            </a:r>
            <a:r>
              <a:rPr lang="en-GB" sz="1000" dirty="0" err="1" smtClean="0">
                <a:latin typeface="Arial" pitchFamily="34" charset="0"/>
                <a:cs typeface="Arial" pitchFamily="34" charset="0"/>
              </a:rPr>
              <a:t>Headteacher</a:t>
            </a:r>
            <a:r>
              <a:rPr lang="en-GB" sz="1000" dirty="0" smtClean="0">
                <a:latin typeface="Arial" pitchFamily="34" charset="0"/>
                <a:cs typeface="Arial" pitchFamily="34" charset="0"/>
              </a:rPr>
              <a:t> </a:t>
            </a:r>
            <a:r>
              <a:rPr lang="en-GB" sz="1000" dirty="0">
                <a:latin typeface="Arial" pitchFamily="34" charset="0"/>
                <a:cs typeface="Arial" pitchFamily="34" charset="0"/>
              </a:rPr>
              <a:t>award </a:t>
            </a:r>
            <a:r>
              <a:rPr lang="en-GB" sz="1000" dirty="0" smtClean="0">
                <a:latin typeface="Arial" pitchFamily="34" charset="0"/>
                <a:cs typeface="Arial" pitchFamily="34" charset="0"/>
              </a:rPr>
              <a:t>and </a:t>
            </a:r>
            <a:r>
              <a:rPr lang="en-GB" sz="1000" dirty="0">
                <a:latin typeface="Arial" pitchFamily="34" charset="0"/>
                <a:cs typeface="Arial" pitchFamily="34" charset="0"/>
              </a:rPr>
              <a:t>half termly thank you prizes.  We hold termly Celebration Assemblies to which family and friends are invited. Pupils are encouraged to share work they are proud of with the rest of the school.</a:t>
            </a:r>
            <a:r>
              <a:rPr lang="en-GB" sz="1000" dirty="0" smtClean="0">
                <a:effectLst/>
                <a:latin typeface="Arial" pitchFamily="34" charset="0"/>
                <a:cs typeface="Arial" pitchFamily="34" charset="0"/>
              </a:rPr>
              <a:t> </a:t>
            </a:r>
            <a:endParaRPr lang="en-US" sz="1000" dirty="0">
              <a:latin typeface="Arial" pitchFamily="34" charset="0"/>
              <a:cs typeface="Arial" pitchFamily="34" charset="0"/>
            </a:endParaRPr>
          </a:p>
        </p:txBody>
      </p:sp>
      <p:pic>
        <p:nvPicPr>
          <p:cNvPr id="4" name="Picture 3" descr="100_1607.JPG"/>
          <p:cNvPicPr>
            <a:picLocks noChangeAspect="1"/>
          </p:cNvPicPr>
          <p:nvPr/>
        </p:nvPicPr>
        <p:blipFill rotWithShape="1">
          <a:blip r:embed="rId2" cstate="screen">
            <a:extLst>
              <a:ext uri="{28A0092B-C50C-407E-A947-70E740481C1C}">
                <a14:useLocalDpi xmlns:a14="http://schemas.microsoft.com/office/drawing/2010/main"/>
              </a:ext>
            </a:extLst>
          </a:blip>
          <a:srcRect t="40169" b="19425"/>
          <a:stretch/>
        </p:blipFill>
        <p:spPr>
          <a:xfrm>
            <a:off x="459055" y="4231534"/>
            <a:ext cx="8320629" cy="2360864"/>
          </a:xfrm>
          <a:prstGeom prst="rect">
            <a:avLst/>
          </a:prstGeom>
        </p:spPr>
      </p:pic>
    </p:spTree>
    <p:extLst>
      <p:ext uri="{BB962C8B-B14F-4D97-AF65-F5344CB8AC3E}">
        <p14:creationId xmlns:p14="http://schemas.microsoft.com/office/powerpoint/2010/main" val="38795602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81353"/>
            <a:ext cx="4643570" cy="6042515"/>
          </a:xfrm>
        </p:spPr>
        <p:txBody>
          <a:bodyPr>
            <a:noAutofit/>
          </a:bodyPr>
          <a:lstStyle/>
          <a:p>
            <a:pPr marL="0" indent="0">
              <a:buNone/>
            </a:pPr>
            <a:r>
              <a:rPr lang="en-GB" sz="1050" b="1" u="sng" dirty="0" smtClean="0">
                <a:latin typeface="Arial" pitchFamily="34" charset="0"/>
                <a:cs typeface="Arial" pitchFamily="34" charset="0"/>
              </a:rPr>
              <a:t>FACILITIES AND ENVIRONMENT</a:t>
            </a:r>
          </a:p>
          <a:p>
            <a:pPr marL="0" indent="0">
              <a:buNone/>
            </a:pPr>
            <a:endParaRPr lang="en-GB" sz="600" b="1" dirty="0">
              <a:latin typeface="Arial" pitchFamily="34" charset="0"/>
              <a:cs typeface="Arial" pitchFamily="34" charset="0"/>
            </a:endParaRPr>
          </a:p>
          <a:p>
            <a:pPr marL="0" indent="0">
              <a:buNone/>
            </a:pPr>
            <a:r>
              <a:rPr lang="en-GB" sz="1050" b="1" dirty="0" smtClean="0">
                <a:latin typeface="Arial" pitchFamily="34" charset="0"/>
                <a:cs typeface="Arial" pitchFamily="34" charset="0"/>
              </a:rPr>
              <a:t>LATCH </a:t>
            </a:r>
            <a:r>
              <a:rPr lang="en-GB" sz="1050" b="1" dirty="0">
                <a:latin typeface="Arial" pitchFamily="34" charset="0"/>
                <a:cs typeface="Arial" pitchFamily="34" charset="0"/>
              </a:rPr>
              <a:t>(Litton and </a:t>
            </a:r>
            <a:r>
              <a:rPr lang="en-GB" sz="1050" b="1" dirty="0" err="1">
                <a:latin typeface="Arial" pitchFamily="34" charset="0"/>
                <a:cs typeface="Arial" pitchFamily="34" charset="0"/>
              </a:rPr>
              <a:t>Thorner’s</a:t>
            </a:r>
            <a:r>
              <a:rPr lang="en-GB" sz="1050" b="1" dirty="0">
                <a:latin typeface="Arial" pitchFamily="34" charset="0"/>
                <a:cs typeface="Arial" pitchFamily="34" charset="0"/>
              </a:rPr>
              <a:t> Community Hall</a:t>
            </a:r>
            <a:r>
              <a:rPr lang="en-GB" sz="1050" b="1" dirty="0" smtClean="0">
                <a:latin typeface="Arial" pitchFamily="34" charset="0"/>
                <a:cs typeface="Arial" pitchFamily="34" charset="0"/>
              </a:rPr>
              <a:t>): </a:t>
            </a:r>
            <a:endParaRPr lang="en-GB" sz="1050" dirty="0">
              <a:latin typeface="Arial" pitchFamily="34" charset="0"/>
              <a:cs typeface="Arial" pitchFamily="34" charset="0"/>
            </a:endParaRPr>
          </a:p>
          <a:p>
            <a:pPr marL="0" indent="0">
              <a:buNone/>
            </a:pPr>
            <a:r>
              <a:rPr lang="en-GB" sz="1050" dirty="0">
                <a:latin typeface="Arial" pitchFamily="34" charset="0"/>
                <a:cs typeface="Arial" pitchFamily="34" charset="0"/>
              </a:rPr>
              <a:t>In 2009 a new hall was </a:t>
            </a:r>
            <a:r>
              <a:rPr lang="en-GB" sz="1050" dirty="0" smtClean="0">
                <a:latin typeface="Arial" pitchFamily="34" charset="0"/>
                <a:cs typeface="Arial" pitchFamily="34" charset="0"/>
              </a:rPr>
              <a:t>built </a:t>
            </a:r>
            <a:r>
              <a:rPr lang="en-GB" sz="1050" dirty="0">
                <a:latin typeface="Arial" pitchFamily="34" charset="0"/>
                <a:cs typeface="Arial" pitchFamily="34" charset="0"/>
              </a:rPr>
              <a:t>adjacent to the school grounds.  The hall is a joint project between </a:t>
            </a:r>
            <a:r>
              <a:rPr lang="en-GB" sz="1050" dirty="0" err="1">
                <a:latin typeface="Arial" pitchFamily="34" charset="0"/>
                <a:cs typeface="Arial" pitchFamily="34" charset="0"/>
              </a:rPr>
              <a:t>Thorner’s</a:t>
            </a:r>
            <a:r>
              <a:rPr lang="en-GB" sz="1050" dirty="0">
                <a:latin typeface="Arial" pitchFamily="34" charset="0"/>
                <a:cs typeface="Arial" pitchFamily="34" charset="0"/>
              </a:rPr>
              <a:t> and the Litton Cheney village.  It is a great asset to the school.  We hold our daily assemblies here, </a:t>
            </a:r>
            <a:r>
              <a:rPr lang="en-GB" sz="1050" dirty="0" smtClean="0">
                <a:latin typeface="Arial" pitchFamily="34" charset="0"/>
                <a:cs typeface="Arial" pitchFamily="34" charset="0"/>
              </a:rPr>
              <a:t>hot lunches </a:t>
            </a:r>
            <a:r>
              <a:rPr lang="en-GB" sz="1050" dirty="0">
                <a:latin typeface="Arial" pitchFamily="34" charset="0"/>
                <a:cs typeface="Arial" pitchFamily="34" charset="0"/>
              </a:rPr>
              <a:t>are served from the kitchen, the hall is stocked and fitted with indoor gym equipment for our PE, and school and visiting productions are regularly performed on the stage.  Parents use the hall car park for safe pick up and drop off before and after school.</a:t>
            </a:r>
          </a:p>
          <a:p>
            <a:pPr marL="0" indent="0">
              <a:buNone/>
            </a:pPr>
            <a:r>
              <a:rPr lang="en-GB" sz="600" b="1" dirty="0">
                <a:latin typeface="Arial" pitchFamily="34" charset="0"/>
                <a:cs typeface="Arial" pitchFamily="34" charset="0"/>
              </a:rPr>
              <a:t> </a:t>
            </a:r>
            <a:endParaRPr lang="en-GB" sz="600" dirty="0">
              <a:latin typeface="Arial" pitchFamily="34" charset="0"/>
              <a:cs typeface="Arial" pitchFamily="34" charset="0"/>
            </a:endParaRPr>
          </a:p>
          <a:p>
            <a:pPr marL="0" indent="0">
              <a:buNone/>
            </a:pPr>
            <a:r>
              <a:rPr lang="en-GB" sz="1050" b="1" dirty="0">
                <a:latin typeface="Arial" pitchFamily="34" charset="0"/>
                <a:cs typeface="Arial" pitchFamily="34" charset="0"/>
              </a:rPr>
              <a:t>Outdoor sports facilities: </a:t>
            </a:r>
            <a:endParaRPr lang="en-GB" sz="1050" dirty="0">
              <a:latin typeface="Arial" pitchFamily="34" charset="0"/>
              <a:cs typeface="Arial" pitchFamily="34" charset="0"/>
            </a:endParaRPr>
          </a:p>
          <a:p>
            <a:pPr marL="0" indent="0">
              <a:buNone/>
            </a:pPr>
            <a:r>
              <a:rPr lang="en-GB" sz="1050" dirty="0">
                <a:latin typeface="Arial" pitchFamily="34" charset="0"/>
                <a:cs typeface="Arial" pitchFamily="34" charset="0"/>
              </a:rPr>
              <a:t>At </a:t>
            </a:r>
            <a:r>
              <a:rPr lang="en-GB" sz="1050" dirty="0" err="1">
                <a:latin typeface="Arial" pitchFamily="34" charset="0"/>
                <a:cs typeface="Arial" pitchFamily="34" charset="0"/>
              </a:rPr>
              <a:t>Thorner’s</a:t>
            </a:r>
            <a:r>
              <a:rPr lang="en-GB" sz="1050" dirty="0">
                <a:latin typeface="Arial" pitchFamily="34" charset="0"/>
                <a:cs typeface="Arial" pitchFamily="34" charset="0"/>
              </a:rPr>
              <a:t> we are very fortunate to benefit from a great deal of outside </a:t>
            </a:r>
            <a:r>
              <a:rPr lang="en-GB" sz="1050" dirty="0" smtClean="0">
                <a:latin typeface="Arial" pitchFamily="34" charset="0"/>
                <a:cs typeface="Arial" pitchFamily="34" charset="0"/>
              </a:rPr>
              <a:t>space.  We </a:t>
            </a:r>
            <a:r>
              <a:rPr lang="en-GB" sz="1050" dirty="0">
                <a:latin typeface="Arial" pitchFamily="34" charset="0"/>
                <a:cs typeface="Arial" pitchFamily="34" charset="0"/>
              </a:rPr>
              <a:t>make a point of getting out of the classroom and into the fresh air as much as possible.  We have a large sports field for football, </a:t>
            </a:r>
            <a:r>
              <a:rPr lang="en-GB" sz="1050" dirty="0" smtClean="0">
                <a:latin typeface="Arial" pitchFamily="34" charset="0"/>
                <a:cs typeface="Arial" pitchFamily="34" charset="0"/>
              </a:rPr>
              <a:t>cricket, </a:t>
            </a:r>
            <a:r>
              <a:rPr lang="en-GB" sz="1050" dirty="0" err="1" smtClean="0">
                <a:latin typeface="Arial" pitchFamily="34" charset="0"/>
                <a:cs typeface="Arial" pitchFamily="34" charset="0"/>
              </a:rPr>
              <a:t>rounders</a:t>
            </a:r>
            <a:r>
              <a:rPr lang="en-GB" sz="1050" dirty="0" smtClean="0">
                <a:latin typeface="Arial" pitchFamily="34" charset="0"/>
                <a:cs typeface="Arial" pitchFamily="34" charset="0"/>
              </a:rPr>
              <a:t> </a:t>
            </a:r>
            <a:r>
              <a:rPr lang="en-GB" sz="1050" dirty="0">
                <a:latin typeface="Arial" pitchFamily="34" charset="0"/>
                <a:cs typeface="Arial" pitchFamily="34" charset="0"/>
              </a:rPr>
              <a:t>and other team </a:t>
            </a:r>
            <a:r>
              <a:rPr lang="en-GB" sz="1050" dirty="0" smtClean="0">
                <a:latin typeface="Arial" pitchFamily="34" charset="0"/>
                <a:cs typeface="Arial" pitchFamily="34" charset="0"/>
              </a:rPr>
              <a:t>sports; </a:t>
            </a:r>
            <a:r>
              <a:rPr lang="en-GB" sz="1050" dirty="0">
                <a:latin typeface="Arial" pitchFamily="34" charset="0"/>
                <a:cs typeface="Arial" pitchFamily="34" charset="0"/>
              </a:rPr>
              <a:t>this is also where the children play at break times.  We have a hard tennis/netball </a:t>
            </a:r>
            <a:r>
              <a:rPr lang="en-GB" sz="1050" dirty="0" smtClean="0">
                <a:latin typeface="Arial" pitchFamily="34" charset="0"/>
                <a:cs typeface="Arial" pitchFamily="34" charset="0"/>
              </a:rPr>
              <a:t>court, a mini putting green </a:t>
            </a:r>
            <a:r>
              <a:rPr lang="en-GB" sz="1050" dirty="0">
                <a:latin typeface="Arial" pitchFamily="34" charset="0"/>
                <a:cs typeface="Arial" pitchFamily="34" charset="0"/>
              </a:rPr>
              <a:t>and a heated outdoor swimming </a:t>
            </a:r>
            <a:r>
              <a:rPr lang="en-GB" sz="1050" dirty="0" smtClean="0">
                <a:latin typeface="Arial" pitchFamily="34" charset="0"/>
                <a:cs typeface="Arial" pitchFamily="34" charset="0"/>
              </a:rPr>
              <a:t>pool </a:t>
            </a:r>
            <a:r>
              <a:rPr lang="en-GB" sz="1050" dirty="0">
                <a:latin typeface="Arial" pitchFamily="34" charset="0"/>
                <a:cs typeface="Arial" pitchFamily="34" charset="0"/>
              </a:rPr>
              <a:t>which is used during the summer term.</a:t>
            </a:r>
          </a:p>
          <a:p>
            <a:pPr marL="0" indent="0">
              <a:buNone/>
            </a:pPr>
            <a:r>
              <a:rPr lang="en-GB" sz="600" dirty="0">
                <a:latin typeface="Arial" pitchFamily="34" charset="0"/>
                <a:cs typeface="Arial" pitchFamily="34" charset="0"/>
              </a:rPr>
              <a:t> </a:t>
            </a:r>
          </a:p>
          <a:p>
            <a:pPr marL="0" indent="0">
              <a:buNone/>
            </a:pPr>
            <a:r>
              <a:rPr lang="en-GB" sz="1050" b="1" dirty="0">
                <a:latin typeface="Arial" pitchFamily="34" charset="0"/>
                <a:cs typeface="Arial" pitchFamily="34" charset="0"/>
              </a:rPr>
              <a:t>Discovery Area:</a:t>
            </a:r>
            <a:endParaRPr lang="en-GB" sz="1050" dirty="0">
              <a:latin typeface="Arial" pitchFamily="34" charset="0"/>
              <a:cs typeface="Arial" pitchFamily="34" charset="0"/>
            </a:endParaRPr>
          </a:p>
          <a:p>
            <a:pPr marL="0" indent="0">
              <a:buNone/>
            </a:pPr>
            <a:r>
              <a:rPr lang="en-GB" sz="1050" dirty="0">
                <a:latin typeface="Arial" pitchFamily="34" charset="0"/>
                <a:cs typeface="Arial" pitchFamily="34" charset="0"/>
              </a:rPr>
              <a:t>Until </a:t>
            </a:r>
            <a:r>
              <a:rPr lang="en-GB" sz="1050" dirty="0" smtClean="0">
                <a:latin typeface="Arial" pitchFamily="34" charset="0"/>
                <a:cs typeface="Arial" pitchFamily="34" charset="0"/>
              </a:rPr>
              <a:t>a few years </a:t>
            </a:r>
            <a:r>
              <a:rPr lang="en-GB" sz="1050" dirty="0">
                <a:latin typeface="Arial" pitchFamily="34" charset="0"/>
                <a:cs typeface="Arial" pitchFamily="34" charset="0"/>
              </a:rPr>
              <a:t>ago, an area of about one acre of the school grounds had been completely overgrown with brambles and nettles.  A highly motivated group of parents, inspired by the forest school concept, took it upon themselves to develop this area into an educational discovery area.  It has been a lot of hard work – in which the children have </a:t>
            </a:r>
            <a:r>
              <a:rPr lang="en-GB" sz="1050" dirty="0" smtClean="0">
                <a:latin typeface="Arial" pitchFamily="34" charset="0"/>
                <a:cs typeface="Arial" pitchFamily="34" charset="0"/>
              </a:rPr>
              <a:t>been </a:t>
            </a:r>
            <a:r>
              <a:rPr lang="en-GB" sz="1050" dirty="0">
                <a:latin typeface="Arial" pitchFamily="34" charset="0"/>
                <a:cs typeface="Arial" pitchFamily="34" charset="0"/>
              </a:rPr>
              <a:t>involved – and there is still a way to go.  But today the area boasts fruit trees, vegetable patches, a wildlife pond with a pond dipping platform, a willow storytelling dome and an outside classroom area.  Our most recent project </a:t>
            </a:r>
            <a:r>
              <a:rPr lang="en-GB" sz="1050" dirty="0" smtClean="0">
                <a:latin typeface="Arial" pitchFamily="34" charset="0"/>
                <a:cs typeface="Arial" pitchFamily="34" charset="0"/>
              </a:rPr>
              <a:t>was </a:t>
            </a:r>
            <a:r>
              <a:rPr lang="en-GB" sz="1050" dirty="0">
                <a:latin typeface="Arial" pitchFamily="34" charset="0"/>
                <a:cs typeface="Arial" pitchFamily="34" charset="0"/>
              </a:rPr>
              <a:t>the building of a Saxon hut.  We love working out here and we try to utilise it for a range of curricular and extra-curricular activities as much as the weather will allow us.</a:t>
            </a:r>
            <a:r>
              <a:rPr lang="en-GB" sz="1050" b="1" dirty="0">
                <a:latin typeface="Arial" pitchFamily="34" charset="0"/>
                <a:cs typeface="Arial" pitchFamily="34" charset="0"/>
              </a:rPr>
              <a:t> </a:t>
            </a:r>
            <a:endParaRPr lang="en-GB" sz="1050" dirty="0">
              <a:latin typeface="Arial" pitchFamily="34" charset="0"/>
              <a:cs typeface="Arial" pitchFamily="34" charset="0"/>
            </a:endParaRPr>
          </a:p>
          <a:p>
            <a:pPr marL="0" indent="0">
              <a:buNone/>
            </a:pPr>
            <a:r>
              <a:rPr lang="en-GB" sz="600" dirty="0">
                <a:latin typeface="Arial" pitchFamily="34" charset="0"/>
                <a:cs typeface="Arial" pitchFamily="34" charset="0"/>
              </a:rPr>
              <a:t> </a:t>
            </a:r>
          </a:p>
          <a:p>
            <a:pPr marL="0" indent="0">
              <a:buNone/>
            </a:pPr>
            <a:r>
              <a:rPr lang="en-GB" sz="1050" b="1" dirty="0">
                <a:latin typeface="Arial" pitchFamily="34" charset="0"/>
                <a:cs typeface="Arial" pitchFamily="34" charset="0"/>
              </a:rPr>
              <a:t>Library:</a:t>
            </a:r>
            <a:endParaRPr lang="en-GB" sz="1050" dirty="0">
              <a:latin typeface="Arial" pitchFamily="34" charset="0"/>
              <a:cs typeface="Arial" pitchFamily="34" charset="0"/>
            </a:endParaRPr>
          </a:p>
          <a:p>
            <a:pPr marL="0" indent="0">
              <a:buNone/>
            </a:pPr>
            <a:r>
              <a:rPr lang="en-GB" sz="1050" dirty="0">
                <a:latin typeface="Arial" pitchFamily="34" charset="0"/>
                <a:cs typeface="Arial" pitchFamily="34" charset="0"/>
              </a:rPr>
              <a:t>The opening of LATCH freed up a significant amount of space in the original school building and we have been able to create a library area.  The children are encouraged to visit it frequently and </a:t>
            </a:r>
            <a:r>
              <a:rPr lang="en-GB" sz="1050" dirty="0" smtClean="0">
                <a:latin typeface="Arial" pitchFamily="34" charset="0"/>
                <a:cs typeface="Arial" pitchFamily="34" charset="0"/>
              </a:rPr>
              <a:t>can borrow </a:t>
            </a:r>
            <a:r>
              <a:rPr lang="en-GB" sz="1050" dirty="0">
                <a:latin typeface="Arial" pitchFamily="34" charset="0"/>
                <a:cs typeface="Arial" pitchFamily="34" charset="0"/>
              </a:rPr>
              <a:t>books </a:t>
            </a:r>
            <a:r>
              <a:rPr lang="en-GB" sz="1050" dirty="0" smtClean="0">
                <a:latin typeface="Arial" pitchFamily="34" charset="0"/>
                <a:cs typeface="Arial" pitchFamily="34" charset="0"/>
              </a:rPr>
              <a:t>every week to </a:t>
            </a:r>
            <a:r>
              <a:rPr lang="en-GB" sz="1050" dirty="0">
                <a:latin typeface="Arial" pitchFamily="34" charset="0"/>
                <a:cs typeface="Arial" pitchFamily="34" charset="0"/>
              </a:rPr>
              <a:t>take home</a:t>
            </a:r>
            <a:r>
              <a:rPr lang="en-GB" sz="1050" dirty="0" smtClean="0">
                <a:latin typeface="Arial" pitchFamily="34" charset="0"/>
                <a:cs typeface="Arial" pitchFamily="34" charset="0"/>
              </a:rPr>
              <a:t>.</a:t>
            </a:r>
            <a:endParaRPr lang="en-GB" sz="1050" dirty="0">
              <a:latin typeface="Arial" pitchFamily="34" charset="0"/>
              <a:cs typeface="Arial" pitchFamily="34" charset="0"/>
            </a:endParaRPr>
          </a:p>
        </p:txBody>
      </p:sp>
      <p:pic>
        <p:nvPicPr>
          <p:cNvPr id="6" name="Picture 5"/>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5192953" y="2833164"/>
            <a:ext cx="3613121" cy="1412823"/>
          </a:xfrm>
          <a:prstGeom prst="rect">
            <a:avLst/>
          </a:prstGeom>
        </p:spPr>
      </p:pic>
      <p:pic>
        <p:nvPicPr>
          <p:cNvPr id="8" name="Picture 7" descr="02[1].jpg"/>
          <p:cNvPicPr>
            <a:picLocks noChangeAspect="1"/>
          </p:cNvPicPr>
          <p:nvPr/>
        </p:nvPicPr>
        <p:blipFill rotWithShape="1">
          <a:blip r:embed="rId3" cstate="screen">
            <a:extLst>
              <a:ext uri="{28A0092B-C50C-407E-A947-70E740481C1C}">
                <a14:useLocalDpi xmlns:a14="http://schemas.microsoft.com/office/drawing/2010/main"/>
              </a:ext>
            </a:extLst>
          </a:blip>
          <a:srcRect t="5123" b="7327"/>
          <a:stretch/>
        </p:blipFill>
        <p:spPr>
          <a:xfrm>
            <a:off x="5193430" y="387533"/>
            <a:ext cx="3612644" cy="2372157"/>
          </a:xfrm>
          <a:prstGeom prst="rect">
            <a:avLst/>
          </a:prstGeom>
        </p:spPr>
      </p:pic>
      <p:pic>
        <p:nvPicPr>
          <p:cNvPr id="2" name="Picture 1"/>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5192953" y="4269589"/>
            <a:ext cx="3586796" cy="2254279"/>
          </a:xfrm>
          <a:prstGeom prst="rect">
            <a:avLst/>
          </a:prstGeom>
        </p:spPr>
      </p:pic>
    </p:spTree>
    <p:extLst>
      <p:ext uri="{BB962C8B-B14F-4D97-AF65-F5344CB8AC3E}">
        <p14:creationId xmlns:p14="http://schemas.microsoft.com/office/powerpoint/2010/main" val="33408312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91593"/>
            <a:ext cx="4955161" cy="2691374"/>
          </a:xfrm>
        </p:spPr>
        <p:txBody>
          <a:bodyPr>
            <a:noAutofit/>
          </a:bodyPr>
          <a:lstStyle/>
          <a:p>
            <a:pPr marL="0" indent="0">
              <a:buNone/>
            </a:pPr>
            <a:r>
              <a:rPr lang="en-GB" sz="1100" b="1" u="sng" dirty="0" smtClean="0">
                <a:latin typeface="Arial" pitchFamily="34" charset="0"/>
                <a:cs typeface="Arial" pitchFamily="34" charset="0"/>
              </a:rPr>
              <a:t>FACILITIES AND ENVIRONMENT</a:t>
            </a:r>
          </a:p>
          <a:p>
            <a:pPr marL="0" indent="0">
              <a:buNone/>
            </a:pPr>
            <a:endParaRPr lang="en-GB" sz="600" b="1" dirty="0">
              <a:latin typeface="Arial" pitchFamily="34" charset="0"/>
              <a:cs typeface="Arial" pitchFamily="34" charset="0"/>
            </a:endParaRPr>
          </a:p>
          <a:p>
            <a:pPr marL="0" indent="0">
              <a:buNone/>
            </a:pPr>
            <a:r>
              <a:rPr lang="en-GB" sz="1100" b="1" dirty="0" smtClean="0">
                <a:latin typeface="Arial" pitchFamily="34" charset="0"/>
                <a:cs typeface="Arial" pitchFamily="34" charset="0"/>
              </a:rPr>
              <a:t>Fledglings </a:t>
            </a:r>
            <a:r>
              <a:rPr lang="en-GB" sz="1100" b="1" dirty="0" smtClean="0">
                <a:latin typeface="Arial" pitchFamily="34" charset="0"/>
                <a:cs typeface="Arial" pitchFamily="34" charset="0"/>
              </a:rPr>
              <a:t>Pre-School</a:t>
            </a:r>
            <a:r>
              <a:rPr lang="en-GB" sz="1100" b="1" dirty="0">
                <a:latin typeface="Arial" pitchFamily="34" charset="0"/>
                <a:cs typeface="Arial" pitchFamily="34" charset="0"/>
              </a:rPr>
              <a:t>:</a:t>
            </a:r>
            <a:endParaRPr lang="en-GB" sz="1100" dirty="0">
              <a:latin typeface="Arial" pitchFamily="34" charset="0"/>
              <a:cs typeface="Arial" pitchFamily="34" charset="0"/>
            </a:endParaRPr>
          </a:p>
          <a:p>
            <a:pPr marL="0" indent="0">
              <a:buNone/>
            </a:pPr>
            <a:r>
              <a:rPr lang="en-GB" sz="1100" dirty="0" smtClean="0">
                <a:latin typeface="Arial" pitchFamily="34" charset="0"/>
                <a:cs typeface="Arial" pitchFamily="34" charset="0"/>
              </a:rPr>
              <a:t>Our pre-school is open daily for children from the age of two years nine months.  The facility is part of the main school but has its own separate entrance and outside play area. This enables the children to feel secure in their own small and familiar environment whilst still having access to the gym, hall and outside facilities of the school. Fledglings can care for a maximum of 20 children at any one time, but group sizes vary between sessions and the relatively small groups ensure that the pre-school team can spend time with each child individually.  Frequent outings and activities are also possible.  The Fledglings are often seen working in their wellies in the school’s Discovery Area or venturing further afield on a ‘rope walk’ around the village.</a:t>
            </a:r>
          </a:p>
        </p:txBody>
      </p:sp>
      <p:pic>
        <p:nvPicPr>
          <p:cNvPr id="2" name="Picture 1"/>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894944" y="3270407"/>
            <a:ext cx="4270443" cy="3202833"/>
          </a:xfrm>
          <a:prstGeom prst="rect">
            <a:avLst/>
          </a:prstGeom>
        </p:spPr>
      </p:pic>
      <p:pic>
        <p:nvPicPr>
          <p:cNvPr id="5" name="Picture 4"/>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5412361" y="865762"/>
            <a:ext cx="3461503" cy="4634410"/>
          </a:xfrm>
          <a:prstGeom prst="rect">
            <a:avLst/>
          </a:prstGeom>
        </p:spPr>
      </p:pic>
    </p:spTree>
    <p:extLst>
      <p:ext uri="{BB962C8B-B14F-4D97-AF65-F5344CB8AC3E}">
        <p14:creationId xmlns:p14="http://schemas.microsoft.com/office/powerpoint/2010/main" val="28041203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473629"/>
            <a:ext cx="8229600" cy="4012171"/>
          </a:xfrm>
        </p:spPr>
        <p:txBody>
          <a:bodyPr>
            <a:normAutofit/>
          </a:bodyPr>
          <a:lstStyle/>
          <a:p>
            <a:pPr marL="0" indent="0">
              <a:buNone/>
            </a:pPr>
            <a:r>
              <a:rPr lang="en-GB" sz="900" b="1" u="sng" dirty="0" smtClean="0">
                <a:latin typeface="Arial" pitchFamily="34" charset="0"/>
                <a:cs typeface="Arial" pitchFamily="34" charset="0"/>
              </a:rPr>
              <a:t>IN THE CLASSROOM</a:t>
            </a:r>
          </a:p>
          <a:p>
            <a:pPr marL="0" indent="0">
              <a:buNone/>
            </a:pPr>
            <a:endParaRPr lang="en-GB" sz="900" b="1" dirty="0" smtClean="0">
              <a:latin typeface="Arial" pitchFamily="34" charset="0"/>
              <a:cs typeface="Arial" pitchFamily="34" charset="0"/>
            </a:endParaRPr>
          </a:p>
          <a:p>
            <a:pPr marL="0" indent="0">
              <a:buNone/>
            </a:pPr>
            <a:r>
              <a:rPr lang="en-GB" sz="900" b="1" dirty="0" smtClean="0">
                <a:latin typeface="Arial" pitchFamily="34" charset="0"/>
                <a:cs typeface="Arial" pitchFamily="34" charset="0"/>
              </a:rPr>
              <a:t>Class </a:t>
            </a:r>
            <a:r>
              <a:rPr lang="en-GB" sz="900" b="1" dirty="0">
                <a:latin typeface="Arial" pitchFamily="34" charset="0"/>
                <a:cs typeface="Arial" pitchFamily="34" charset="0"/>
              </a:rPr>
              <a:t>structure: </a:t>
            </a:r>
            <a:endParaRPr lang="en-GB" sz="900" dirty="0">
              <a:latin typeface="Arial" pitchFamily="34" charset="0"/>
              <a:cs typeface="Arial" pitchFamily="34" charset="0"/>
            </a:endParaRPr>
          </a:p>
          <a:p>
            <a:pPr marL="0" indent="0">
              <a:buNone/>
            </a:pPr>
            <a:r>
              <a:rPr lang="en-GB" sz="900" dirty="0">
                <a:latin typeface="Arial" pitchFamily="34" charset="0"/>
                <a:cs typeface="Arial" pitchFamily="34" charset="0"/>
              </a:rPr>
              <a:t>The school is divided into four </a:t>
            </a:r>
            <a:r>
              <a:rPr lang="en-GB" sz="900" dirty="0" smtClean="0">
                <a:latin typeface="Arial" pitchFamily="34" charset="0"/>
                <a:cs typeface="Arial" pitchFamily="34" charset="0"/>
              </a:rPr>
              <a:t>classes. </a:t>
            </a:r>
            <a:r>
              <a:rPr lang="en-GB" sz="900" dirty="0">
                <a:latin typeface="Arial" pitchFamily="34" charset="0"/>
                <a:cs typeface="Arial" pitchFamily="34" charset="0"/>
              </a:rPr>
              <a:t>Litton is for the reception children </a:t>
            </a:r>
            <a:r>
              <a:rPr lang="en-GB" sz="900" dirty="0" smtClean="0">
                <a:latin typeface="Arial" pitchFamily="34" charset="0"/>
                <a:cs typeface="Arial" pitchFamily="34" charset="0"/>
              </a:rPr>
              <a:t>who are based </a:t>
            </a:r>
            <a:r>
              <a:rPr lang="en-GB" sz="900" dirty="0">
                <a:latin typeface="Arial" pitchFamily="34" charset="0"/>
                <a:cs typeface="Arial" pitchFamily="34" charset="0"/>
              </a:rPr>
              <a:t>in their own area within the Fledglings pre-school.  This allows the younger children easy access to the pre-school ‘learning through play’ equipment.  It also provides a quiet space away from the hustle and bustle of the main school.</a:t>
            </a:r>
          </a:p>
          <a:p>
            <a:pPr marL="0" indent="0">
              <a:buNone/>
            </a:pPr>
            <a:r>
              <a:rPr lang="en-GB" sz="900" dirty="0">
                <a:latin typeface="Arial" pitchFamily="34" charset="0"/>
                <a:cs typeface="Arial" pitchFamily="34" charset="0"/>
              </a:rPr>
              <a:t> </a:t>
            </a:r>
          </a:p>
          <a:p>
            <a:pPr marL="0" indent="0">
              <a:buNone/>
            </a:pPr>
            <a:r>
              <a:rPr lang="en-GB" sz="900" dirty="0">
                <a:latin typeface="Arial" pitchFamily="34" charset="0"/>
                <a:cs typeface="Arial" pitchFamily="34" charset="0"/>
              </a:rPr>
              <a:t>Our other three classes - </a:t>
            </a:r>
            <a:r>
              <a:rPr lang="en-GB" sz="900" dirty="0" err="1">
                <a:latin typeface="Arial" pitchFamily="34" charset="0"/>
                <a:cs typeface="Arial" pitchFamily="34" charset="0"/>
              </a:rPr>
              <a:t>Chesil</a:t>
            </a:r>
            <a:r>
              <a:rPr lang="en-GB" sz="900" dirty="0">
                <a:latin typeface="Arial" pitchFamily="34" charset="0"/>
                <a:cs typeface="Arial" pitchFamily="34" charset="0"/>
              </a:rPr>
              <a:t>, </a:t>
            </a:r>
            <a:r>
              <a:rPr lang="en-GB" sz="900" dirty="0" err="1">
                <a:latin typeface="Arial" pitchFamily="34" charset="0"/>
                <a:cs typeface="Arial" pitchFamily="34" charset="0"/>
              </a:rPr>
              <a:t>Bredy</a:t>
            </a:r>
            <a:r>
              <a:rPr lang="en-GB" sz="900" dirty="0">
                <a:latin typeface="Arial" pitchFamily="34" charset="0"/>
                <a:cs typeface="Arial" pitchFamily="34" charset="0"/>
              </a:rPr>
              <a:t> and </a:t>
            </a:r>
            <a:r>
              <a:rPr lang="en-GB" sz="900" dirty="0" err="1">
                <a:latin typeface="Arial" pitchFamily="34" charset="0"/>
                <a:cs typeface="Arial" pitchFamily="34" charset="0"/>
              </a:rPr>
              <a:t>Eggardon</a:t>
            </a:r>
            <a:r>
              <a:rPr lang="en-GB" sz="900" dirty="0">
                <a:latin typeface="Arial" pitchFamily="34" charset="0"/>
                <a:cs typeface="Arial" pitchFamily="34" charset="0"/>
              </a:rPr>
              <a:t> - each span two year groups.  As well as being necessary due to the small size of the school, we feel it gives the children more opportunity to learn at their own pace.  For core subjects such as </a:t>
            </a:r>
            <a:r>
              <a:rPr lang="en-GB" sz="900" dirty="0" smtClean="0">
                <a:latin typeface="Arial" pitchFamily="34" charset="0"/>
                <a:cs typeface="Arial" pitchFamily="34" charset="0"/>
              </a:rPr>
              <a:t>English </a:t>
            </a:r>
            <a:r>
              <a:rPr lang="en-GB" sz="900" dirty="0">
                <a:latin typeface="Arial" pitchFamily="34" charset="0"/>
                <a:cs typeface="Arial" pitchFamily="34" charset="0"/>
              </a:rPr>
              <a:t>and mathematics the children are divided into smaller groups according to their ability rather than their age.  Older and more mature pupils from each year group are able to mix in with children from the year </a:t>
            </a:r>
            <a:r>
              <a:rPr lang="en-GB" sz="900" dirty="0" smtClean="0">
                <a:latin typeface="Arial" pitchFamily="34" charset="0"/>
                <a:cs typeface="Arial" pitchFamily="34" charset="0"/>
              </a:rPr>
              <a:t>above; </a:t>
            </a:r>
            <a:r>
              <a:rPr lang="en-GB" sz="900" dirty="0">
                <a:latin typeface="Arial" pitchFamily="34" charset="0"/>
                <a:cs typeface="Arial" pitchFamily="34" charset="0"/>
              </a:rPr>
              <a:t>younger children or those who may be struggling in certain areas have the opportunity to repeat key learning from the previous year.</a:t>
            </a:r>
          </a:p>
          <a:p>
            <a:pPr marL="0" indent="0">
              <a:buNone/>
            </a:pPr>
            <a:r>
              <a:rPr lang="en-GB" sz="900" dirty="0">
                <a:latin typeface="Arial" pitchFamily="34" charset="0"/>
                <a:cs typeface="Arial" pitchFamily="34" charset="0"/>
              </a:rPr>
              <a:t> </a:t>
            </a:r>
          </a:p>
          <a:p>
            <a:pPr marL="0" indent="0">
              <a:buNone/>
            </a:pPr>
            <a:r>
              <a:rPr lang="en-GB" sz="900" b="1" dirty="0">
                <a:latin typeface="Arial" pitchFamily="34" charset="0"/>
                <a:cs typeface="Arial" pitchFamily="34" charset="0"/>
              </a:rPr>
              <a:t>Staff:</a:t>
            </a:r>
            <a:endParaRPr lang="en-GB" sz="900" dirty="0">
              <a:latin typeface="Arial" pitchFamily="34" charset="0"/>
              <a:cs typeface="Arial" pitchFamily="34" charset="0"/>
            </a:endParaRPr>
          </a:p>
          <a:p>
            <a:pPr marL="0" indent="0">
              <a:buNone/>
            </a:pPr>
            <a:r>
              <a:rPr lang="en-GB" sz="900" dirty="0">
                <a:latin typeface="Arial" pitchFamily="34" charset="0"/>
                <a:cs typeface="Arial" pitchFamily="34" charset="0"/>
              </a:rPr>
              <a:t>The school is led and managed on a day-to-day basis by </a:t>
            </a:r>
            <a:r>
              <a:rPr lang="en-GB" sz="900" dirty="0" smtClean="0">
                <a:latin typeface="Arial" pitchFamily="34" charset="0"/>
                <a:cs typeface="Arial" pitchFamily="34" charset="0"/>
              </a:rPr>
              <a:t>Head Teacher </a:t>
            </a:r>
            <a:r>
              <a:rPr lang="en-GB" sz="900" dirty="0">
                <a:latin typeface="Arial" pitchFamily="34" charset="0"/>
                <a:cs typeface="Arial" pitchFamily="34" charset="0"/>
              </a:rPr>
              <a:t>Mrs Chaffey, supported by Marion, our super efficient Secretary. </a:t>
            </a:r>
          </a:p>
          <a:p>
            <a:pPr marL="0" indent="0">
              <a:buNone/>
            </a:pPr>
            <a:r>
              <a:rPr lang="en-GB" sz="900" dirty="0">
                <a:latin typeface="Arial" pitchFamily="34" charset="0"/>
                <a:cs typeface="Arial" pitchFamily="34" charset="0"/>
              </a:rPr>
              <a:t> </a:t>
            </a:r>
          </a:p>
          <a:p>
            <a:pPr marL="0" indent="0">
              <a:buNone/>
            </a:pPr>
            <a:r>
              <a:rPr lang="en-GB" sz="900" dirty="0">
                <a:latin typeface="Arial" pitchFamily="34" charset="0"/>
                <a:cs typeface="Arial" pitchFamily="34" charset="0"/>
              </a:rPr>
              <a:t>In the classroom, talented and creative professional teaching staff take responsibility for leading and inspiring pupils in particular </a:t>
            </a:r>
            <a:r>
              <a:rPr lang="en-GB" sz="900" dirty="0" smtClean="0">
                <a:latin typeface="Arial" pitchFamily="34" charset="0"/>
                <a:cs typeface="Arial" pitchFamily="34" charset="0"/>
              </a:rPr>
              <a:t>aspects of the </a:t>
            </a:r>
            <a:r>
              <a:rPr lang="en-GB" sz="900" dirty="0">
                <a:latin typeface="Arial" pitchFamily="34" charset="0"/>
                <a:cs typeface="Arial" pitchFamily="34" charset="0"/>
              </a:rPr>
              <a:t>curriculum.  Mrs Williams, in Litton (Reception), is responsible for overseeing the children’s progress in Geography and </a:t>
            </a:r>
            <a:r>
              <a:rPr lang="en-GB" sz="900" dirty="0" smtClean="0">
                <a:latin typeface="Arial" pitchFamily="34" charset="0"/>
                <a:cs typeface="Arial" pitchFamily="34" charset="0"/>
              </a:rPr>
              <a:t>RE.  Miss Smith in </a:t>
            </a:r>
            <a:r>
              <a:rPr lang="en-GB" sz="900" dirty="0" err="1">
                <a:latin typeface="Arial" pitchFamily="34" charset="0"/>
                <a:cs typeface="Arial" pitchFamily="34" charset="0"/>
              </a:rPr>
              <a:t>Chesil</a:t>
            </a:r>
            <a:r>
              <a:rPr lang="en-GB" sz="900" dirty="0">
                <a:latin typeface="Arial" pitchFamily="34" charset="0"/>
                <a:cs typeface="Arial" pitchFamily="34" charset="0"/>
              </a:rPr>
              <a:t> (Years 1 and 2) </a:t>
            </a:r>
            <a:r>
              <a:rPr lang="en-GB" sz="900" dirty="0" smtClean="0">
                <a:latin typeface="Arial" pitchFamily="34" charset="0"/>
                <a:cs typeface="Arial" pitchFamily="34" charset="0"/>
              </a:rPr>
              <a:t>leads Science and Music.  In </a:t>
            </a:r>
            <a:r>
              <a:rPr lang="en-GB" sz="900" dirty="0" err="1" smtClean="0">
                <a:latin typeface="Arial" pitchFamily="34" charset="0"/>
                <a:cs typeface="Arial" pitchFamily="34" charset="0"/>
              </a:rPr>
              <a:t>Bredy</a:t>
            </a:r>
            <a:r>
              <a:rPr lang="en-GB" sz="900" dirty="0" smtClean="0">
                <a:latin typeface="Arial" pitchFamily="34" charset="0"/>
                <a:cs typeface="Arial" pitchFamily="34" charset="0"/>
              </a:rPr>
              <a:t> (Years 3 and 4) Mrs Marshall is </a:t>
            </a:r>
            <a:r>
              <a:rPr lang="en-GB" sz="900" dirty="0">
                <a:latin typeface="Arial" pitchFamily="34" charset="0"/>
                <a:cs typeface="Arial" pitchFamily="34" charset="0"/>
              </a:rPr>
              <a:t>our </a:t>
            </a:r>
            <a:r>
              <a:rPr lang="en-GB" sz="900" dirty="0" smtClean="0">
                <a:latin typeface="Arial" pitchFamily="34" charset="0"/>
                <a:cs typeface="Arial" pitchFamily="34" charset="0"/>
              </a:rPr>
              <a:t>English </a:t>
            </a:r>
            <a:r>
              <a:rPr lang="en-GB" sz="900" dirty="0">
                <a:latin typeface="Arial" pitchFamily="34" charset="0"/>
                <a:cs typeface="Arial" pitchFamily="34" charset="0"/>
              </a:rPr>
              <a:t>expert, as well as leading history, </a:t>
            </a:r>
            <a:r>
              <a:rPr lang="en-GB" sz="900" dirty="0" smtClean="0">
                <a:latin typeface="Arial" pitchFamily="34" charset="0"/>
                <a:cs typeface="Arial" pitchFamily="34" charset="0"/>
              </a:rPr>
              <a:t>MFL </a:t>
            </a:r>
            <a:r>
              <a:rPr lang="en-GB" sz="900" dirty="0">
                <a:latin typeface="Arial" pitchFamily="34" charset="0"/>
                <a:cs typeface="Arial" pitchFamily="34" charset="0"/>
              </a:rPr>
              <a:t>and </a:t>
            </a:r>
            <a:r>
              <a:rPr lang="en-GB" sz="900" dirty="0" smtClean="0">
                <a:latin typeface="Arial" pitchFamily="34" charset="0"/>
                <a:cs typeface="Arial" pitchFamily="34" charset="0"/>
              </a:rPr>
              <a:t>art, and Miss Newbury </a:t>
            </a:r>
            <a:r>
              <a:rPr lang="en-GB" sz="900" dirty="0">
                <a:latin typeface="Arial" pitchFamily="34" charset="0"/>
                <a:cs typeface="Arial" pitchFamily="34" charset="0"/>
              </a:rPr>
              <a:t>oversees </a:t>
            </a:r>
            <a:r>
              <a:rPr lang="en-GB" sz="900" dirty="0" smtClean="0">
                <a:latin typeface="Arial" pitchFamily="34" charset="0"/>
                <a:cs typeface="Arial" pitchFamily="34" charset="0"/>
              </a:rPr>
              <a:t>ICT </a:t>
            </a:r>
            <a:r>
              <a:rPr lang="en-GB" sz="900" dirty="0">
                <a:latin typeface="Arial" pitchFamily="34" charset="0"/>
                <a:cs typeface="Arial" pitchFamily="34" charset="0"/>
              </a:rPr>
              <a:t>and </a:t>
            </a:r>
            <a:r>
              <a:rPr lang="en-GB" sz="900" dirty="0" smtClean="0">
                <a:latin typeface="Arial" pitchFamily="34" charset="0"/>
                <a:cs typeface="Arial" pitchFamily="34" charset="0"/>
              </a:rPr>
              <a:t>Design &amp; Technology.  In </a:t>
            </a:r>
            <a:r>
              <a:rPr lang="en-GB" sz="900" dirty="0" err="1">
                <a:latin typeface="Arial" pitchFamily="34" charset="0"/>
                <a:cs typeface="Arial" pitchFamily="34" charset="0"/>
              </a:rPr>
              <a:t>Eggardon</a:t>
            </a:r>
            <a:r>
              <a:rPr lang="en-GB" sz="900" dirty="0">
                <a:latin typeface="Arial" pitchFamily="34" charset="0"/>
                <a:cs typeface="Arial" pitchFamily="34" charset="0"/>
              </a:rPr>
              <a:t> (Years 5 and 6) Mr </a:t>
            </a:r>
            <a:r>
              <a:rPr lang="en-GB" sz="900" dirty="0" err="1">
                <a:latin typeface="Arial" pitchFamily="34" charset="0"/>
                <a:cs typeface="Arial" pitchFamily="34" charset="0"/>
              </a:rPr>
              <a:t>Sitch</a:t>
            </a:r>
            <a:r>
              <a:rPr lang="en-GB" sz="900" dirty="0">
                <a:latin typeface="Arial" pitchFamily="34" charset="0"/>
                <a:cs typeface="Arial" pitchFamily="34" charset="0"/>
              </a:rPr>
              <a:t> organises </a:t>
            </a:r>
            <a:r>
              <a:rPr lang="en-GB" sz="900" dirty="0" smtClean="0">
                <a:latin typeface="Arial" pitchFamily="34" charset="0"/>
                <a:cs typeface="Arial" pitchFamily="34" charset="0"/>
              </a:rPr>
              <a:t>PE </a:t>
            </a:r>
            <a:r>
              <a:rPr lang="en-GB" sz="900" dirty="0">
                <a:latin typeface="Arial" pitchFamily="34" charset="0"/>
                <a:cs typeface="Arial" pitchFamily="34" charset="0"/>
              </a:rPr>
              <a:t>and </a:t>
            </a:r>
            <a:r>
              <a:rPr lang="en-GB" sz="900" dirty="0" smtClean="0">
                <a:latin typeface="Arial" pitchFamily="34" charset="0"/>
                <a:cs typeface="Arial" pitchFamily="34" charset="0"/>
              </a:rPr>
              <a:t>is also our SENDCO </a:t>
            </a:r>
            <a:r>
              <a:rPr lang="en-GB" sz="900" dirty="0">
                <a:latin typeface="Arial" pitchFamily="34" charset="0"/>
                <a:cs typeface="Arial" pitchFamily="34" charset="0"/>
              </a:rPr>
              <a:t>(special needs) expert. </a:t>
            </a:r>
            <a:r>
              <a:rPr lang="en-GB" sz="900" dirty="0" smtClean="0">
                <a:latin typeface="Arial" pitchFamily="34" charset="0"/>
                <a:cs typeface="Arial" pitchFamily="34" charset="0"/>
              </a:rPr>
              <a:t> Mrs </a:t>
            </a:r>
            <a:r>
              <a:rPr lang="en-GB" sz="900" dirty="0">
                <a:latin typeface="Arial" pitchFamily="34" charset="0"/>
                <a:cs typeface="Arial" pitchFamily="34" charset="0"/>
              </a:rPr>
              <a:t>Chaffey is our </a:t>
            </a:r>
            <a:r>
              <a:rPr lang="en-GB" sz="900" dirty="0" smtClean="0">
                <a:latin typeface="Arial" pitchFamily="34" charset="0"/>
                <a:cs typeface="Arial" pitchFamily="34" charset="0"/>
              </a:rPr>
              <a:t>numeracy and PSHE champion.</a:t>
            </a:r>
            <a:endParaRPr lang="en-GB" sz="900" dirty="0">
              <a:latin typeface="Arial" pitchFamily="34" charset="0"/>
              <a:cs typeface="Arial" pitchFamily="34" charset="0"/>
            </a:endParaRPr>
          </a:p>
          <a:p>
            <a:pPr marL="0" indent="0">
              <a:buNone/>
            </a:pPr>
            <a:r>
              <a:rPr lang="en-GB" sz="900" dirty="0">
                <a:latin typeface="Arial" pitchFamily="34" charset="0"/>
                <a:cs typeface="Arial" pitchFamily="34" charset="0"/>
              </a:rPr>
              <a:t> </a:t>
            </a:r>
          </a:p>
          <a:p>
            <a:pPr marL="0" indent="0">
              <a:buNone/>
            </a:pPr>
            <a:r>
              <a:rPr lang="en-GB" sz="900" dirty="0">
                <a:latin typeface="Arial" pitchFamily="34" charset="0"/>
                <a:cs typeface="Arial" pitchFamily="34" charset="0"/>
              </a:rPr>
              <a:t>A team of highly dedicated Teaching Assistants are deployed throughout the school to support teachers on a day-to-day basis in the classroom.  They also offer additional help to those pupils who have special educational needs.  Higher Level Teaching Assistants may, at times, take responsibility for classes to allow staff time for planning, preparation and assessment</a:t>
            </a:r>
            <a:r>
              <a:rPr lang="en-GB" sz="900" dirty="0" smtClean="0">
                <a:latin typeface="Arial" pitchFamily="34" charset="0"/>
                <a:cs typeface="Arial" pitchFamily="34" charset="0"/>
              </a:rPr>
              <a:t>.</a:t>
            </a:r>
            <a:endParaRPr lang="en-GB" sz="900" dirty="0">
              <a:latin typeface="Arial" pitchFamily="34" charset="0"/>
              <a:cs typeface="Arial" pitchFamily="34" charset="0"/>
            </a:endParaRPr>
          </a:p>
        </p:txBody>
      </p:sp>
      <p:pic>
        <p:nvPicPr>
          <p:cNvPr id="4" name="Picture 3" descr="Macintosh HD:Users:thomaskrosnar:Desktop:helpers18.jpg"/>
          <p:cNvPicPr/>
          <p:nvPr/>
        </p:nvPicPr>
        <p:blipFill rotWithShape="1">
          <a:blip r:embed="rId2">
            <a:extLst>
              <a:ext uri="{28A0092B-C50C-407E-A947-70E740481C1C}">
                <a14:useLocalDpi xmlns:a14="http://schemas.microsoft.com/office/drawing/2010/main"/>
              </a:ext>
            </a:extLst>
          </a:blip>
          <a:srcRect t="25423" b="34393"/>
          <a:stretch/>
        </p:blipFill>
        <p:spPr bwMode="auto">
          <a:xfrm>
            <a:off x="532610" y="4584869"/>
            <a:ext cx="8154190" cy="1689735"/>
          </a:xfrm>
          <a:prstGeom prst="rect">
            <a:avLst/>
          </a:prstGeom>
          <a:noFill/>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0237220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199" y="368696"/>
            <a:ext cx="4489933" cy="6063000"/>
          </a:xfrm>
        </p:spPr>
        <p:txBody>
          <a:bodyPr>
            <a:noAutofit/>
          </a:bodyPr>
          <a:lstStyle/>
          <a:p>
            <a:pPr marL="0" indent="0">
              <a:buNone/>
            </a:pPr>
            <a:r>
              <a:rPr lang="en-GB" sz="1050" b="1" u="sng" dirty="0" smtClean="0">
                <a:latin typeface="Arial" pitchFamily="34" charset="0"/>
                <a:cs typeface="Arial" pitchFamily="34" charset="0"/>
              </a:rPr>
              <a:t>IN THE CLASSROOM</a:t>
            </a:r>
          </a:p>
          <a:p>
            <a:pPr marL="0" indent="0">
              <a:buNone/>
            </a:pPr>
            <a:endParaRPr lang="en-GB" sz="600" b="1" u="sng" dirty="0" smtClean="0">
              <a:latin typeface="Arial" pitchFamily="34" charset="0"/>
              <a:cs typeface="Arial" pitchFamily="34" charset="0"/>
            </a:endParaRPr>
          </a:p>
          <a:p>
            <a:pPr marL="0" indent="0">
              <a:buNone/>
            </a:pPr>
            <a:r>
              <a:rPr lang="en-GB" sz="1050" b="1" dirty="0" smtClean="0">
                <a:latin typeface="Arial" pitchFamily="34" charset="0"/>
                <a:cs typeface="Arial" pitchFamily="34" charset="0"/>
              </a:rPr>
              <a:t>The </a:t>
            </a:r>
            <a:r>
              <a:rPr lang="en-GB" sz="1050" b="1" dirty="0">
                <a:latin typeface="Arial" pitchFamily="34" charset="0"/>
                <a:cs typeface="Arial" pitchFamily="34" charset="0"/>
              </a:rPr>
              <a:t>School Day:</a:t>
            </a:r>
            <a:endParaRPr lang="en-GB" sz="1050" dirty="0">
              <a:latin typeface="Arial" pitchFamily="34" charset="0"/>
              <a:cs typeface="Arial" pitchFamily="34" charset="0"/>
            </a:endParaRPr>
          </a:p>
          <a:p>
            <a:pPr marL="0" indent="0">
              <a:buNone/>
            </a:pPr>
            <a:r>
              <a:rPr lang="en-GB" sz="1050" dirty="0">
                <a:latin typeface="Arial" pitchFamily="34" charset="0"/>
                <a:cs typeface="Arial" pitchFamily="34" charset="0"/>
              </a:rPr>
              <a:t>The school day at </a:t>
            </a:r>
            <a:r>
              <a:rPr lang="en-GB" sz="1050" dirty="0" err="1">
                <a:latin typeface="Arial" pitchFamily="34" charset="0"/>
                <a:cs typeface="Arial" pitchFamily="34" charset="0"/>
              </a:rPr>
              <a:t>Thorner’s</a:t>
            </a:r>
            <a:r>
              <a:rPr lang="en-GB" sz="1050" dirty="0">
                <a:latin typeface="Arial" pitchFamily="34" charset="0"/>
                <a:cs typeface="Arial" pitchFamily="34" charset="0"/>
              </a:rPr>
              <a:t> officially begins at 9am and ends at 3.30pm.  Healthy hot lunches are prepared daily in partnership with Dorset Local Food Links who source many of their ingredients from local suppliers. Children may also bring packed lunches. </a:t>
            </a:r>
          </a:p>
          <a:p>
            <a:pPr marL="0" indent="0">
              <a:buNone/>
            </a:pPr>
            <a:r>
              <a:rPr lang="en-GB" sz="600" dirty="0">
                <a:latin typeface="Arial" pitchFamily="34" charset="0"/>
                <a:cs typeface="Arial" pitchFamily="34" charset="0"/>
              </a:rPr>
              <a:t> </a:t>
            </a:r>
          </a:p>
          <a:p>
            <a:pPr marL="0" indent="0">
              <a:buNone/>
            </a:pPr>
            <a:r>
              <a:rPr lang="en-GB" sz="1050" dirty="0" smtClean="0">
                <a:latin typeface="Arial" pitchFamily="34" charset="0"/>
                <a:cs typeface="Arial" pitchFamily="34" charset="0"/>
              </a:rPr>
              <a:t>A daily </a:t>
            </a:r>
            <a:r>
              <a:rPr lang="en-GB" sz="1050" dirty="0">
                <a:latin typeface="Arial" pitchFamily="34" charset="0"/>
                <a:cs typeface="Arial" pitchFamily="34" charset="0"/>
              </a:rPr>
              <a:t>breakfast club is offered </a:t>
            </a:r>
            <a:r>
              <a:rPr lang="en-GB" sz="1050" dirty="0" smtClean="0">
                <a:latin typeface="Arial" pitchFamily="34" charset="0"/>
                <a:cs typeface="Arial" pitchFamily="34" charset="0"/>
              </a:rPr>
              <a:t>in school from 8am.  A </a:t>
            </a:r>
            <a:r>
              <a:rPr lang="en-GB" sz="1050" dirty="0">
                <a:latin typeface="Arial" pitchFamily="34" charset="0"/>
                <a:cs typeface="Arial" pitchFamily="34" charset="0"/>
              </a:rPr>
              <a:t>delicious hot breakfast is served to the children, many of whom attend by choice rather than necessity.  </a:t>
            </a:r>
            <a:r>
              <a:rPr lang="en-GB" sz="1050" dirty="0" smtClean="0">
                <a:latin typeface="Arial" pitchFamily="34" charset="0"/>
                <a:cs typeface="Arial" pitchFamily="34" charset="0"/>
              </a:rPr>
              <a:t>  </a:t>
            </a:r>
            <a:endParaRPr lang="en-GB" sz="1050" dirty="0">
              <a:latin typeface="Arial" pitchFamily="34" charset="0"/>
              <a:cs typeface="Arial" pitchFamily="34" charset="0"/>
            </a:endParaRPr>
          </a:p>
          <a:p>
            <a:pPr marL="0" indent="0">
              <a:buNone/>
            </a:pPr>
            <a:r>
              <a:rPr lang="en-GB" sz="600" dirty="0">
                <a:latin typeface="Arial" pitchFamily="34" charset="0"/>
                <a:cs typeface="Arial" pitchFamily="34" charset="0"/>
              </a:rPr>
              <a:t> </a:t>
            </a:r>
          </a:p>
          <a:p>
            <a:pPr marL="0" indent="0">
              <a:buNone/>
            </a:pPr>
            <a:r>
              <a:rPr lang="en-GB" sz="1050" dirty="0">
                <a:latin typeface="Arial" pitchFamily="34" charset="0"/>
                <a:cs typeface="Arial" pitchFamily="34" charset="0"/>
              </a:rPr>
              <a:t>Other clubs, which take place at </a:t>
            </a:r>
            <a:r>
              <a:rPr lang="en-GB" sz="1050" dirty="0" smtClean="0">
                <a:latin typeface="Arial" pitchFamily="34" charset="0"/>
                <a:cs typeface="Arial" pitchFamily="34" charset="0"/>
              </a:rPr>
              <a:t>lunchtimes and some after school, </a:t>
            </a:r>
            <a:r>
              <a:rPr lang="en-GB" sz="1050" dirty="0">
                <a:latin typeface="Arial" pitchFamily="34" charset="0"/>
                <a:cs typeface="Arial" pitchFamily="34" charset="0"/>
              </a:rPr>
              <a:t>are organised by staff, parents and local volunteers. They vary depending on the term, but </a:t>
            </a:r>
            <a:r>
              <a:rPr lang="en-GB" sz="1050" dirty="0" smtClean="0">
                <a:latin typeface="Arial" pitchFamily="34" charset="0"/>
                <a:cs typeface="Arial" pitchFamily="34" charset="0"/>
              </a:rPr>
              <a:t>currently include an art/Forest School </a:t>
            </a:r>
            <a:r>
              <a:rPr lang="en-GB" sz="1050" dirty="0">
                <a:latin typeface="Arial" pitchFamily="34" charset="0"/>
                <a:cs typeface="Arial" pitchFamily="34" charset="0"/>
              </a:rPr>
              <a:t>club, an eco club and a gardening </a:t>
            </a:r>
            <a:r>
              <a:rPr lang="en-GB" sz="1050" dirty="0" smtClean="0">
                <a:latin typeface="Arial" pitchFamily="34" charset="0"/>
                <a:cs typeface="Arial" pitchFamily="34" charset="0"/>
              </a:rPr>
              <a:t>club, a homework club, cooking and </a:t>
            </a:r>
            <a:r>
              <a:rPr lang="en-GB" sz="1050" dirty="0">
                <a:latin typeface="Arial" pitchFamily="34" charset="0"/>
                <a:cs typeface="Arial" pitchFamily="34" charset="0"/>
              </a:rPr>
              <a:t>seasonal </a:t>
            </a:r>
            <a:r>
              <a:rPr lang="en-GB" sz="1050" dirty="0" smtClean="0">
                <a:latin typeface="Arial" pitchFamily="34" charset="0"/>
                <a:cs typeface="Arial" pitchFamily="34" charset="0"/>
              </a:rPr>
              <a:t>sports. </a:t>
            </a:r>
            <a:endParaRPr lang="en-GB" sz="1050" dirty="0">
              <a:latin typeface="Arial" pitchFamily="34" charset="0"/>
              <a:cs typeface="Arial" pitchFamily="34" charset="0"/>
            </a:endParaRPr>
          </a:p>
          <a:p>
            <a:pPr marL="0" indent="0">
              <a:buNone/>
            </a:pPr>
            <a:r>
              <a:rPr lang="en-GB" sz="600" dirty="0">
                <a:latin typeface="Arial" pitchFamily="34" charset="0"/>
                <a:cs typeface="Arial" pitchFamily="34" charset="0"/>
              </a:rPr>
              <a:t> </a:t>
            </a:r>
          </a:p>
          <a:p>
            <a:pPr marL="0" indent="0">
              <a:buNone/>
            </a:pPr>
            <a:r>
              <a:rPr lang="en-GB" sz="1050" dirty="0">
                <a:latin typeface="Arial" pitchFamily="34" charset="0"/>
                <a:cs typeface="Arial" pitchFamily="34" charset="0"/>
              </a:rPr>
              <a:t>If you have a skill that you would like to pass on to others and the time to commit on a regular basis please come and talk to us as we </a:t>
            </a:r>
            <a:r>
              <a:rPr lang="en-GB" sz="1050" dirty="0" smtClean="0">
                <a:latin typeface="Arial" pitchFamily="34" charset="0"/>
                <a:cs typeface="Arial" pitchFamily="34" charset="0"/>
              </a:rPr>
              <a:t>are always seeking </a:t>
            </a:r>
            <a:r>
              <a:rPr lang="en-GB" sz="1050" dirty="0">
                <a:latin typeface="Arial" pitchFamily="34" charset="0"/>
                <a:cs typeface="Arial" pitchFamily="34" charset="0"/>
              </a:rPr>
              <a:t>to expand the range of our clubs.</a:t>
            </a:r>
          </a:p>
          <a:p>
            <a:pPr marL="0" indent="0">
              <a:buNone/>
            </a:pPr>
            <a:r>
              <a:rPr lang="en-GB" sz="600" dirty="0">
                <a:latin typeface="Arial" pitchFamily="34" charset="0"/>
                <a:cs typeface="Arial" pitchFamily="34" charset="0"/>
              </a:rPr>
              <a:t> </a:t>
            </a:r>
          </a:p>
          <a:p>
            <a:pPr marL="0" indent="0">
              <a:buNone/>
            </a:pPr>
            <a:r>
              <a:rPr lang="en-GB" sz="1050" b="1" dirty="0">
                <a:latin typeface="Arial" pitchFamily="34" charset="0"/>
                <a:cs typeface="Arial" pitchFamily="34" charset="0"/>
              </a:rPr>
              <a:t>Curriculum: </a:t>
            </a:r>
            <a:endParaRPr lang="en-GB" sz="1050" dirty="0">
              <a:latin typeface="Arial" pitchFamily="34" charset="0"/>
              <a:cs typeface="Arial" pitchFamily="34" charset="0"/>
            </a:endParaRPr>
          </a:p>
          <a:p>
            <a:pPr marL="0" indent="0">
              <a:buNone/>
            </a:pPr>
            <a:r>
              <a:rPr lang="en-GB" sz="1050" dirty="0">
                <a:latin typeface="Arial" pitchFamily="34" charset="0"/>
                <a:cs typeface="Arial" pitchFamily="34" charset="0"/>
              </a:rPr>
              <a:t>We provide a broad and balanced curriculum with opportunities for group work and class work.  Competence in the basics of number, phonics and writing receives high priority throughout the school.  If a child requires additional attention we provide individual or small group support. </a:t>
            </a:r>
          </a:p>
          <a:p>
            <a:pPr marL="0" indent="0">
              <a:buNone/>
            </a:pPr>
            <a:r>
              <a:rPr lang="en-GB" sz="600" dirty="0">
                <a:latin typeface="Arial" pitchFamily="34" charset="0"/>
                <a:cs typeface="Arial" pitchFamily="34" charset="0"/>
              </a:rPr>
              <a:t> </a:t>
            </a:r>
          </a:p>
          <a:p>
            <a:pPr marL="0" indent="0">
              <a:buNone/>
            </a:pPr>
            <a:r>
              <a:rPr lang="en-GB" sz="1050" dirty="0">
                <a:latin typeface="Arial" pitchFamily="34" charset="0"/>
                <a:cs typeface="Arial" pitchFamily="34" charset="0"/>
              </a:rPr>
              <a:t>The National </a:t>
            </a:r>
            <a:r>
              <a:rPr lang="en-GB" sz="1050" dirty="0" smtClean="0">
                <a:latin typeface="Arial" pitchFamily="34" charset="0"/>
                <a:cs typeface="Arial" pitchFamily="34" charset="0"/>
              </a:rPr>
              <a:t>Curriculum </a:t>
            </a:r>
            <a:r>
              <a:rPr lang="en-GB" sz="1050" dirty="0">
                <a:latin typeface="Arial" pitchFamily="34" charset="0"/>
                <a:cs typeface="Arial" pitchFamily="34" charset="0"/>
              </a:rPr>
              <a:t>and the Early Years Foundation Stage documents guide staff in the activities we offer our children.  We aim to keep up to date with national developments and provide opportunities for teaching and learning </a:t>
            </a:r>
            <a:r>
              <a:rPr lang="en-GB" sz="1050" dirty="0" smtClean="0">
                <a:latin typeface="Arial" pitchFamily="34" charset="0"/>
                <a:cs typeface="Arial" pitchFamily="34" charset="0"/>
              </a:rPr>
              <a:t>at aspirational standards. </a:t>
            </a:r>
            <a:endParaRPr lang="en-GB" sz="1050" dirty="0">
              <a:latin typeface="Arial" pitchFamily="34" charset="0"/>
              <a:cs typeface="Arial" pitchFamily="34" charset="0"/>
            </a:endParaRPr>
          </a:p>
          <a:p>
            <a:pPr marL="0" indent="0">
              <a:buNone/>
            </a:pPr>
            <a:r>
              <a:rPr lang="en-GB" sz="600" dirty="0">
                <a:latin typeface="Arial" pitchFamily="34" charset="0"/>
                <a:cs typeface="Arial" pitchFamily="34" charset="0"/>
              </a:rPr>
              <a:t> </a:t>
            </a:r>
          </a:p>
          <a:p>
            <a:pPr marL="0" indent="0">
              <a:buNone/>
            </a:pPr>
            <a:r>
              <a:rPr lang="en-GB" sz="1050" dirty="0">
                <a:latin typeface="Arial" pitchFamily="34" charset="0"/>
                <a:cs typeface="Arial" pitchFamily="34" charset="0"/>
              </a:rPr>
              <a:t>In a school of this size each child will spend more than one year in each class.  Much effort goes into the planning of each term’s activities to provide children of all ages and abilities with a suitably challenging and stimulating programme of work.</a:t>
            </a:r>
            <a:r>
              <a:rPr lang="en-GB" sz="1050" dirty="0" smtClean="0">
                <a:effectLst/>
                <a:latin typeface="Arial" pitchFamily="34" charset="0"/>
                <a:cs typeface="Arial" pitchFamily="34" charset="0"/>
              </a:rPr>
              <a:t> </a:t>
            </a:r>
            <a:endParaRPr lang="en-US" sz="1050" dirty="0">
              <a:latin typeface="Arial" pitchFamily="34" charset="0"/>
              <a:cs typeface="Arial" pitchFamily="34" charset="0"/>
            </a:endParaRPr>
          </a:p>
        </p:txBody>
      </p:sp>
      <p:pic>
        <p:nvPicPr>
          <p:cNvPr id="4" name="Picture 3" descr="37.jpg"/>
          <p:cNvPicPr>
            <a:picLocks noChangeAspect="1"/>
          </p:cNvPicPr>
          <p:nvPr/>
        </p:nvPicPr>
        <p:blipFill rotWithShape="1">
          <a:blip r:embed="rId2" cstate="screen">
            <a:extLst>
              <a:ext uri="{BEBA8EAE-BF5A-486C-A8C5-ECC9F3942E4B}">
                <a14:imgProps xmlns:a14="http://schemas.microsoft.com/office/drawing/2010/main">
                  <a14:imgLayer r:embed="rId3">
                    <a14:imgEffect>
                      <a14:brightnessContrast bright="-2000" contrast="22000"/>
                    </a14:imgEffect>
                  </a14:imgLayer>
                </a14:imgProps>
              </a:ext>
              <a:ext uri="{28A0092B-C50C-407E-A947-70E740481C1C}">
                <a14:useLocalDpi xmlns:a14="http://schemas.microsoft.com/office/drawing/2010/main"/>
              </a:ext>
            </a:extLst>
          </a:blip>
          <a:srcRect l="28767" r="20717"/>
          <a:stretch/>
        </p:blipFill>
        <p:spPr>
          <a:xfrm>
            <a:off x="5049558" y="675941"/>
            <a:ext cx="3643288" cy="5376817"/>
          </a:xfrm>
          <a:prstGeom prst="rect">
            <a:avLst/>
          </a:prstGeom>
        </p:spPr>
      </p:pic>
    </p:spTree>
    <p:extLst>
      <p:ext uri="{BB962C8B-B14F-4D97-AF65-F5344CB8AC3E}">
        <p14:creationId xmlns:p14="http://schemas.microsoft.com/office/powerpoint/2010/main" val="15768730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0" y="317488"/>
            <a:ext cx="4643570" cy="6103966"/>
          </a:xfrm>
        </p:spPr>
        <p:txBody>
          <a:bodyPr>
            <a:noAutofit/>
          </a:bodyPr>
          <a:lstStyle/>
          <a:p>
            <a:pPr marL="0" indent="0">
              <a:buNone/>
            </a:pPr>
            <a:r>
              <a:rPr lang="en-GB" sz="1050" b="1" u="sng" dirty="0" smtClean="0">
                <a:latin typeface="Arial" pitchFamily="34" charset="0"/>
                <a:cs typeface="Arial" pitchFamily="34" charset="0"/>
              </a:rPr>
              <a:t>IN THE CLASSROOM</a:t>
            </a:r>
          </a:p>
          <a:p>
            <a:pPr marL="0" indent="0">
              <a:buNone/>
            </a:pPr>
            <a:endParaRPr lang="en-GB" sz="1050" u="sng" dirty="0" smtClean="0">
              <a:latin typeface="Arial" pitchFamily="34" charset="0"/>
              <a:cs typeface="Arial" pitchFamily="34" charset="0"/>
            </a:endParaRPr>
          </a:p>
          <a:p>
            <a:pPr marL="0" indent="0">
              <a:buNone/>
            </a:pPr>
            <a:r>
              <a:rPr lang="en-GB" sz="1050" u="sng" dirty="0" smtClean="0">
                <a:latin typeface="Arial" pitchFamily="34" charset="0"/>
                <a:cs typeface="Arial" pitchFamily="34" charset="0"/>
              </a:rPr>
              <a:t>English</a:t>
            </a:r>
            <a:endParaRPr lang="en-GB" sz="1050" dirty="0">
              <a:latin typeface="Arial" pitchFamily="34" charset="0"/>
              <a:cs typeface="Arial" pitchFamily="34" charset="0"/>
            </a:endParaRPr>
          </a:p>
          <a:p>
            <a:pPr marL="0" indent="0">
              <a:buNone/>
            </a:pPr>
            <a:r>
              <a:rPr lang="en-GB" sz="1050" dirty="0">
                <a:latin typeface="Arial" pitchFamily="34" charset="0"/>
                <a:cs typeface="Arial" pitchFamily="34" charset="0"/>
              </a:rPr>
              <a:t>Reception age children are taught </a:t>
            </a:r>
            <a:r>
              <a:rPr lang="en-GB" sz="1050" dirty="0" smtClean="0">
                <a:latin typeface="Arial" pitchFamily="34" charset="0"/>
                <a:cs typeface="Arial" pitchFamily="34" charset="0"/>
              </a:rPr>
              <a:t>to read </a:t>
            </a:r>
            <a:r>
              <a:rPr lang="en-GB" sz="1050" dirty="0">
                <a:latin typeface="Arial" pitchFamily="34" charset="0"/>
                <a:cs typeface="Arial" pitchFamily="34" charset="0"/>
              </a:rPr>
              <a:t>using Letters and Sounds, a proven method that teachers are happy to share with parents.  We encourage children to become keen readers allowing them to choose their own books from a large selection within their reading ability. </a:t>
            </a:r>
            <a:r>
              <a:rPr lang="en-GB" sz="1050" dirty="0" smtClean="0">
                <a:latin typeface="Arial" pitchFamily="34" charset="0"/>
                <a:cs typeface="Arial" pitchFamily="34" charset="0"/>
              </a:rPr>
              <a:t> Children </a:t>
            </a:r>
            <a:r>
              <a:rPr lang="en-GB" sz="1050" dirty="0">
                <a:latin typeface="Arial" pitchFamily="34" charset="0"/>
                <a:cs typeface="Arial" pitchFamily="34" charset="0"/>
              </a:rPr>
              <a:t>take part in guided reading sessions at least once a week and have regular one to one opportunities to </a:t>
            </a:r>
            <a:r>
              <a:rPr lang="en-GB" sz="1050" dirty="0" smtClean="0">
                <a:latin typeface="Arial" pitchFamily="34" charset="0"/>
                <a:cs typeface="Arial" pitchFamily="34" charset="0"/>
              </a:rPr>
              <a:t>read.  </a:t>
            </a:r>
            <a:r>
              <a:rPr lang="en-GB" sz="1050" dirty="0">
                <a:latin typeface="Arial" pitchFamily="34" charset="0"/>
                <a:cs typeface="Arial" pitchFamily="34" charset="0"/>
              </a:rPr>
              <a:t>This ensures all pupils are progressing at an acceptable rate.  Big Write takes place weekly or fortnightly – the children write as much or as little as they wish in their own special ’Big Write’ book with no help or guidance from teachers.  Big Write is very popular and has produced some really exciting and creative work.  As pupils progress through the school more emphasis is put on correct spelling and handwriting.  The children also develop their grasp of the English language through examining and experimenting with different writing styles such as report writing, non-fiction and poetry. </a:t>
            </a:r>
          </a:p>
          <a:p>
            <a:pPr marL="0" indent="0">
              <a:buNone/>
            </a:pPr>
            <a:r>
              <a:rPr lang="en-GB" sz="1050" dirty="0">
                <a:latin typeface="Arial" pitchFamily="34" charset="0"/>
                <a:cs typeface="Arial" pitchFamily="34" charset="0"/>
              </a:rPr>
              <a:t> </a:t>
            </a:r>
          </a:p>
          <a:p>
            <a:pPr marL="0" indent="0">
              <a:buNone/>
            </a:pPr>
            <a:r>
              <a:rPr lang="en-GB" sz="1050" u="sng" dirty="0" smtClean="0">
                <a:latin typeface="Arial" pitchFamily="34" charset="0"/>
                <a:cs typeface="Arial" pitchFamily="34" charset="0"/>
              </a:rPr>
              <a:t>Mathematics</a:t>
            </a:r>
            <a:endParaRPr lang="en-GB" sz="1050" dirty="0">
              <a:latin typeface="Arial" pitchFamily="34" charset="0"/>
              <a:cs typeface="Arial" pitchFamily="34" charset="0"/>
            </a:endParaRPr>
          </a:p>
          <a:p>
            <a:pPr marL="0" indent="0">
              <a:buNone/>
            </a:pPr>
            <a:r>
              <a:rPr lang="en-GB" sz="1050" dirty="0">
                <a:latin typeface="Arial" pitchFamily="34" charset="0"/>
                <a:cs typeface="Arial" pitchFamily="34" charset="0"/>
              </a:rPr>
              <a:t>We follow the </a:t>
            </a:r>
            <a:r>
              <a:rPr lang="en-GB" sz="1050" dirty="0" smtClean="0">
                <a:latin typeface="Arial" pitchFamily="34" charset="0"/>
                <a:cs typeface="Arial" pitchFamily="34" charset="0"/>
              </a:rPr>
              <a:t>National Curriculum </a:t>
            </a:r>
            <a:r>
              <a:rPr lang="en-GB" sz="1050" dirty="0">
                <a:latin typeface="Arial" pitchFamily="34" charset="0"/>
                <a:cs typeface="Arial" pitchFamily="34" charset="0"/>
              </a:rPr>
              <a:t>for </a:t>
            </a:r>
            <a:r>
              <a:rPr lang="en-GB" sz="1050" dirty="0" smtClean="0">
                <a:latin typeface="Arial" pitchFamily="34" charset="0"/>
                <a:cs typeface="Arial" pitchFamily="34" charset="0"/>
              </a:rPr>
              <a:t>mathematics.  We use ‘Maths No Problem’ and </a:t>
            </a:r>
            <a:r>
              <a:rPr lang="en-GB" sz="1050" dirty="0">
                <a:latin typeface="Arial" pitchFamily="34" charset="0"/>
                <a:cs typeface="Arial" pitchFamily="34" charset="0"/>
              </a:rPr>
              <a:t>use a variety of resources, including ICT, for calculations and problem solving.  Maths is made purposeful and enjoyable by using real life examples such as measuring trees, doing a traffic survey in the village and finding out our favourite pet or fruit. </a:t>
            </a:r>
          </a:p>
          <a:p>
            <a:pPr marL="0" indent="0">
              <a:buNone/>
            </a:pPr>
            <a:endParaRPr lang="en-GB" sz="1050" dirty="0" smtClean="0">
              <a:latin typeface="Arial" pitchFamily="34" charset="0"/>
              <a:cs typeface="Arial" pitchFamily="34" charset="0"/>
            </a:endParaRPr>
          </a:p>
          <a:p>
            <a:pPr marL="0" indent="0">
              <a:buNone/>
            </a:pPr>
            <a:r>
              <a:rPr lang="en-GB" sz="1050" dirty="0" smtClean="0">
                <a:latin typeface="Arial" pitchFamily="34" charset="0"/>
                <a:cs typeface="Arial" pitchFamily="34" charset="0"/>
              </a:rPr>
              <a:t>Presentations </a:t>
            </a:r>
            <a:r>
              <a:rPr lang="en-GB" sz="1050" dirty="0">
                <a:latin typeface="Arial" pitchFamily="34" charset="0"/>
                <a:cs typeface="Arial" pitchFamily="34" charset="0"/>
              </a:rPr>
              <a:t>for parents explain our specific methods and approaches for teaching </a:t>
            </a:r>
            <a:r>
              <a:rPr lang="en-GB" sz="1050" dirty="0" smtClean="0">
                <a:latin typeface="Arial" pitchFamily="34" charset="0"/>
                <a:cs typeface="Arial" pitchFamily="34" charset="0"/>
              </a:rPr>
              <a:t>English and mathematics.  </a:t>
            </a:r>
            <a:r>
              <a:rPr lang="en-GB" sz="1050" dirty="0">
                <a:latin typeface="Arial" pitchFamily="34" charset="0"/>
                <a:cs typeface="Arial" pitchFamily="34" charset="0"/>
              </a:rPr>
              <a:t>Attendance is </a:t>
            </a:r>
            <a:r>
              <a:rPr lang="en-GB" sz="1050" dirty="0" smtClean="0">
                <a:latin typeface="Arial" pitchFamily="34" charset="0"/>
                <a:cs typeface="Arial" pitchFamily="34" charset="0"/>
              </a:rPr>
              <a:t>voluntary</a:t>
            </a:r>
            <a:r>
              <a:rPr lang="en-GB" sz="1050" dirty="0">
                <a:latin typeface="Arial" pitchFamily="34" charset="0"/>
                <a:cs typeface="Arial" pitchFamily="34" charset="0"/>
              </a:rPr>
              <a:t>, but parents have reported these sessions as being helpful and informative.</a:t>
            </a:r>
          </a:p>
          <a:p>
            <a:pPr marL="0" indent="0">
              <a:buNone/>
            </a:pPr>
            <a:r>
              <a:rPr lang="en-GB" sz="1050" dirty="0">
                <a:latin typeface="Arial" pitchFamily="34" charset="0"/>
                <a:cs typeface="Arial" pitchFamily="34" charset="0"/>
              </a:rPr>
              <a:t> </a:t>
            </a:r>
          </a:p>
          <a:p>
            <a:pPr marL="0" indent="0">
              <a:buNone/>
            </a:pPr>
            <a:r>
              <a:rPr lang="en-GB" sz="1050" u="sng" dirty="0">
                <a:latin typeface="Arial" pitchFamily="34" charset="0"/>
                <a:cs typeface="Arial" pitchFamily="34" charset="0"/>
              </a:rPr>
              <a:t>Science</a:t>
            </a:r>
            <a:endParaRPr lang="en-GB" sz="1050" dirty="0">
              <a:latin typeface="Arial" pitchFamily="34" charset="0"/>
              <a:cs typeface="Arial" pitchFamily="34" charset="0"/>
            </a:endParaRPr>
          </a:p>
          <a:p>
            <a:pPr marL="0" indent="0">
              <a:buNone/>
            </a:pPr>
            <a:r>
              <a:rPr lang="en-GB" sz="1050" dirty="0">
                <a:latin typeface="Arial" pitchFamily="34" charset="0"/>
                <a:cs typeface="Arial" pitchFamily="34" charset="0"/>
              </a:rPr>
              <a:t>Together with </a:t>
            </a:r>
            <a:r>
              <a:rPr lang="en-GB" sz="1050" dirty="0" smtClean="0">
                <a:latin typeface="Arial" pitchFamily="34" charset="0"/>
                <a:cs typeface="Arial" pitchFamily="34" charset="0"/>
              </a:rPr>
              <a:t>English </a:t>
            </a:r>
            <a:r>
              <a:rPr lang="en-GB" sz="1050" dirty="0">
                <a:latin typeface="Arial" pitchFamily="34" charset="0"/>
                <a:cs typeface="Arial" pitchFamily="34" charset="0"/>
              </a:rPr>
              <a:t>and maths, science is a core subject.  We give children a wide coverage of topics and ensure they have hands-on experience.  With this in mind, the school </a:t>
            </a:r>
            <a:r>
              <a:rPr lang="en-GB" sz="1050" dirty="0" smtClean="0">
                <a:latin typeface="Arial" pitchFamily="34" charset="0"/>
                <a:cs typeface="Arial" pitchFamily="34" charset="0"/>
              </a:rPr>
              <a:t>orchestrates </a:t>
            </a:r>
            <a:r>
              <a:rPr lang="en-GB" sz="1050" dirty="0">
                <a:latin typeface="Arial" pitchFamily="34" charset="0"/>
                <a:cs typeface="Arial" pitchFamily="34" charset="0"/>
              </a:rPr>
              <a:t>science </a:t>
            </a:r>
            <a:r>
              <a:rPr lang="en-GB" sz="1050" dirty="0" smtClean="0">
                <a:latin typeface="Arial" pitchFamily="34" charset="0"/>
                <a:cs typeface="Arial" pitchFamily="34" charset="0"/>
              </a:rPr>
              <a:t>events.   This year we brought a science dome into our hall to enable children to learn about space.  </a:t>
            </a:r>
            <a:endParaRPr lang="en-US" sz="1050" dirty="0">
              <a:latin typeface="Arial" pitchFamily="34" charset="0"/>
              <a:cs typeface="Arial" pitchFamily="34" charset="0"/>
            </a:endParaRPr>
          </a:p>
        </p:txBody>
      </p:sp>
      <p:pic>
        <p:nvPicPr>
          <p:cNvPr id="5" name="Picture 4" descr="100_1495.JPG"/>
          <p:cNvPicPr>
            <a:picLocks noChangeAspect="1"/>
          </p:cNvPicPr>
          <p:nvPr/>
        </p:nvPicPr>
        <p:blipFill rotWithShape="1">
          <a:blip r:embed="rId2" cstate="screen">
            <a:extLst>
              <a:ext uri="{28A0092B-C50C-407E-A947-70E740481C1C}">
                <a14:useLocalDpi xmlns:a14="http://schemas.microsoft.com/office/drawing/2010/main"/>
              </a:ext>
            </a:extLst>
          </a:blip>
          <a:srcRect l="13336" r="38543"/>
          <a:stretch/>
        </p:blipFill>
        <p:spPr>
          <a:xfrm>
            <a:off x="5100770" y="532454"/>
            <a:ext cx="3595121" cy="5715000"/>
          </a:xfrm>
          <a:prstGeom prst="rect">
            <a:avLst/>
          </a:prstGeom>
        </p:spPr>
      </p:pic>
    </p:spTree>
    <p:extLst>
      <p:ext uri="{BB962C8B-B14F-4D97-AF65-F5344CB8AC3E}">
        <p14:creationId xmlns:p14="http://schemas.microsoft.com/office/powerpoint/2010/main" val="40625053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674</TotalTime>
  <Words>1964</Words>
  <Application>Microsoft Office PowerPoint</Application>
  <PresentationFormat>On-screen Show (4:3)</PresentationFormat>
  <Paragraphs>224</Paragraphs>
  <Slides>16</Slides>
  <Notes>0</Notes>
  <HiddenSlides>0</HiddenSlides>
  <MMClips>0</MMClip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Precision Disc Castings</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Thomas Krosnar</dc:creator>
  <cp:lastModifiedBy>3332jc</cp:lastModifiedBy>
  <cp:revision>62</cp:revision>
  <cp:lastPrinted>2015-10-12T14:02:34Z</cp:lastPrinted>
  <dcterms:created xsi:type="dcterms:W3CDTF">2014-06-03T13:47:05Z</dcterms:created>
  <dcterms:modified xsi:type="dcterms:W3CDTF">2017-07-14T10:18:16Z</dcterms:modified>
</cp:coreProperties>
</file>

<file path=docProps/thumbnail.jpeg>
</file>